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906000" cy="6858000" type="A4"/>
  <p:notesSz cx="6858000" cy="9144000"/>
  <p:defaultTextStyle>
    <a:defPPr>
      <a:defRPr lang="sk-S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CC"/>
    <a:srgbClr val="660066"/>
    <a:srgbClr val="CC99FF"/>
    <a:srgbClr val="E0C1FF"/>
    <a:srgbClr val="D3A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9" autoAdjust="0"/>
    <p:restoredTop sz="89674" autoAdjust="0"/>
  </p:normalViewPr>
  <p:slideViewPr>
    <p:cSldViewPr snapToGrid="0">
      <p:cViewPr varScale="1">
        <p:scale>
          <a:sx n="62" d="100"/>
          <a:sy n="62" d="100"/>
        </p:scale>
        <p:origin x="141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hlavičky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symbol dátum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627AA2-F5E8-41B8-A0F5-F9CDC14BC521}" type="datetimeFigureOut">
              <a:rPr lang="sk-SK" smtClean="0"/>
              <a:t>6.6.2019</a:t>
            </a:fld>
            <a:endParaRPr lang="sk-SK"/>
          </a:p>
        </p:txBody>
      </p:sp>
      <p:sp>
        <p:nvSpPr>
          <p:cNvPr id="4" name="Zástupný symbol obrazu snímky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sk-SK"/>
          </a:p>
        </p:txBody>
      </p:sp>
      <p:sp>
        <p:nvSpPr>
          <p:cNvPr id="5" name="Zástupný symbol poznámo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sk-SK"/>
          </a:p>
        </p:txBody>
      </p:sp>
      <p:sp>
        <p:nvSpPr>
          <p:cNvPr id="6" name="Zástupný symbol päty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7" name="Zástupný symbol čísla snímky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EB5064-3253-4F66-AB0B-E3CF31C8082C}" type="slidenum">
              <a:rPr lang="sk-SK" smtClean="0"/>
              <a:t>‹#›</a:t>
            </a:fld>
            <a:endParaRPr lang="sk-SK"/>
          </a:p>
        </p:txBody>
      </p:sp>
    </p:spTree>
    <p:extLst>
      <p:ext uri="{BB962C8B-B14F-4D97-AF65-F5344CB8AC3E}">
        <p14:creationId xmlns:p14="http://schemas.microsoft.com/office/powerpoint/2010/main" val="1780163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obrazu snímky 1"/>
          <p:cNvSpPr>
            <a:spLocks noGrp="1" noRot="1" noChangeAspect="1"/>
          </p:cNvSpPr>
          <p:nvPr>
            <p:ph type="sldImg"/>
          </p:nvPr>
        </p:nvSpPr>
        <p:spPr/>
      </p:sp>
      <p:sp>
        <p:nvSpPr>
          <p:cNvPr id="3" name="Zástupný symbol poznámok 2"/>
          <p:cNvSpPr>
            <a:spLocks noGrp="1"/>
          </p:cNvSpPr>
          <p:nvPr>
            <p:ph type="body" idx="1"/>
          </p:nvPr>
        </p:nvSpPr>
        <p:spPr/>
        <p:txBody>
          <a:bodyPr/>
          <a:lstStyle/>
          <a:p>
            <a:endParaRPr lang="sk-SK" dirty="0"/>
          </a:p>
        </p:txBody>
      </p:sp>
      <p:sp>
        <p:nvSpPr>
          <p:cNvPr id="4" name="Zástupný symbol čísla snímky 3"/>
          <p:cNvSpPr>
            <a:spLocks noGrp="1"/>
          </p:cNvSpPr>
          <p:nvPr>
            <p:ph type="sldNum" sz="quarter" idx="10"/>
          </p:nvPr>
        </p:nvSpPr>
        <p:spPr/>
        <p:txBody>
          <a:bodyPr/>
          <a:lstStyle/>
          <a:p>
            <a:fld id="{8FEB5064-3253-4F66-AB0B-E3CF31C8082C}" type="slidenum">
              <a:rPr lang="sk-SK" smtClean="0"/>
              <a:t>6</a:t>
            </a:fld>
            <a:endParaRPr lang="sk-SK"/>
          </a:p>
        </p:txBody>
      </p:sp>
    </p:spTree>
    <p:extLst>
      <p:ext uri="{BB962C8B-B14F-4D97-AF65-F5344CB8AC3E}">
        <p14:creationId xmlns:p14="http://schemas.microsoft.com/office/powerpoint/2010/main" val="4140076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á snímka">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sk-SK" smtClean="0"/>
              <a:t>Upravte štýly predlohy textu</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k-SK" smtClean="0"/>
              <a:t>Upravte štýl predlohy podnadpisov</a:t>
            </a:r>
            <a:endParaRPr lang="en-US" dirty="0"/>
          </a:p>
        </p:txBody>
      </p:sp>
      <p:sp>
        <p:nvSpPr>
          <p:cNvPr id="4" name="Date Placeholder 3"/>
          <p:cNvSpPr>
            <a:spLocks noGrp="1"/>
          </p:cNvSpPr>
          <p:nvPr>
            <p:ph type="dt" sz="half" idx="10"/>
          </p:nvPr>
        </p:nvSpPr>
        <p:spPr/>
        <p:txBody>
          <a:bodyPr/>
          <a:lstStyle/>
          <a:p>
            <a:fld id="{486D0C08-A63F-4C87-8ED0-6DDE7F4DFC07}" type="datetimeFigureOut">
              <a:rPr lang="sk-SK" smtClean="0"/>
              <a:t>6.6.2019</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781686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z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Vertical Text Placeholder 2"/>
          <p:cNvSpPr>
            <a:spLocks noGrp="1"/>
          </p:cNvSpPr>
          <p:nvPr>
            <p:ph type="body" orient="vert" idx="1"/>
          </p:nvPr>
        </p:nvSpPr>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486D0C08-A63F-4C87-8ED0-6DDE7F4DFC07}" type="datetimeFigureOut">
              <a:rPr lang="sk-SK" smtClean="0"/>
              <a:t>6.6.2019</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1796738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Z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sk-SK" smtClean="0"/>
              <a:t>Upravte štýly predlohy textu</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486D0C08-A63F-4C87-8ED0-6DDE7F4DFC07}" type="datetimeFigureOut">
              <a:rPr lang="sk-SK" smtClean="0"/>
              <a:t>6.6.2019</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4105582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idx="1"/>
          </p:nvPr>
        </p:nvSpPr>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10"/>
          </p:nvPr>
        </p:nvSpPr>
        <p:spPr/>
        <p:txBody>
          <a:bodyPr/>
          <a:lstStyle/>
          <a:p>
            <a:fld id="{486D0C08-A63F-4C87-8ED0-6DDE7F4DFC07}" type="datetimeFigureOut">
              <a:rPr lang="sk-SK" smtClean="0"/>
              <a:t>6.6.2019</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3632480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Hlavička sekcie">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sk-SK" smtClean="0"/>
              <a:t>Upravte štýly predlohy textu</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k-SK" smtClean="0"/>
              <a:t>Upravte štýl predlohy textu.</a:t>
            </a:r>
          </a:p>
        </p:txBody>
      </p:sp>
      <p:sp>
        <p:nvSpPr>
          <p:cNvPr id="4" name="Date Placeholder 3"/>
          <p:cNvSpPr>
            <a:spLocks noGrp="1"/>
          </p:cNvSpPr>
          <p:nvPr>
            <p:ph type="dt" sz="half" idx="10"/>
          </p:nvPr>
        </p:nvSpPr>
        <p:spPr/>
        <p:txBody>
          <a:bodyPr/>
          <a:lstStyle/>
          <a:p>
            <a:fld id="{486D0C08-A63F-4C87-8ED0-6DDE7F4DFC07}" type="datetimeFigureOut">
              <a:rPr lang="sk-SK" smtClean="0"/>
              <a:t>6.6.2019</a:t>
            </a:fld>
            <a:endParaRPr lang="sk-SK"/>
          </a:p>
        </p:txBody>
      </p:sp>
      <p:sp>
        <p:nvSpPr>
          <p:cNvPr id="5" name="Footer Placeholder 4"/>
          <p:cNvSpPr>
            <a:spLocks noGrp="1"/>
          </p:cNvSpPr>
          <p:nvPr>
            <p:ph type="ftr" sz="quarter" idx="11"/>
          </p:nvPr>
        </p:nvSpPr>
        <p:spPr/>
        <p:txBody>
          <a:bodyPr/>
          <a:lstStyle/>
          <a:p>
            <a:endParaRPr lang="sk-SK"/>
          </a:p>
        </p:txBody>
      </p:sp>
      <p:sp>
        <p:nvSpPr>
          <p:cNvPr id="6" name="Slide Number Placeholder 5"/>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432538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Date Placeholder 4"/>
          <p:cNvSpPr>
            <a:spLocks noGrp="1"/>
          </p:cNvSpPr>
          <p:nvPr>
            <p:ph type="dt" sz="half" idx="10"/>
          </p:nvPr>
        </p:nvSpPr>
        <p:spPr/>
        <p:txBody>
          <a:bodyPr/>
          <a:lstStyle/>
          <a:p>
            <a:fld id="{486D0C08-A63F-4C87-8ED0-6DDE7F4DFC07}" type="datetimeFigureOut">
              <a:rPr lang="sk-SK" smtClean="0"/>
              <a:t>6.6.2019</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36742553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anie">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sk-SK" smtClean="0"/>
              <a:t>Upravte štýly predlohy textu</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4" name="Content Placeholder 3"/>
          <p:cNvSpPr>
            <a:spLocks noGrp="1"/>
          </p:cNvSpPr>
          <p:nvPr>
            <p:ph sz="half" idx="2"/>
          </p:nvPr>
        </p:nvSpPr>
        <p:spPr>
          <a:xfrm>
            <a:off x="682329" y="2505075"/>
            <a:ext cx="4190702"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k-SK" smtClean="0"/>
              <a:t>Upravte štýl predlohy textu.</a:t>
            </a:r>
          </a:p>
        </p:txBody>
      </p:sp>
      <p:sp>
        <p:nvSpPr>
          <p:cNvPr id="6" name="Content Placeholder 5"/>
          <p:cNvSpPr>
            <a:spLocks noGrp="1"/>
          </p:cNvSpPr>
          <p:nvPr>
            <p:ph sz="quarter" idx="4"/>
          </p:nvPr>
        </p:nvSpPr>
        <p:spPr>
          <a:xfrm>
            <a:off x="5014913" y="2505075"/>
            <a:ext cx="4211340" cy="3684588"/>
          </a:xfrm>
        </p:spPr>
        <p:txBody>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7" name="Date Placeholder 6"/>
          <p:cNvSpPr>
            <a:spLocks noGrp="1"/>
          </p:cNvSpPr>
          <p:nvPr>
            <p:ph type="dt" sz="half" idx="10"/>
          </p:nvPr>
        </p:nvSpPr>
        <p:spPr/>
        <p:txBody>
          <a:bodyPr/>
          <a:lstStyle/>
          <a:p>
            <a:fld id="{486D0C08-A63F-4C87-8ED0-6DDE7F4DFC07}" type="datetimeFigureOut">
              <a:rPr lang="sk-SK" smtClean="0"/>
              <a:t>6.6.2019</a:t>
            </a:fld>
            <a:endParaRPr lang="sk-SK"/>
          </a:p>
        </p:txBody>
      </p:sp>
      <p:sp>
        <p:nvSpPr>
          <p:cNvPr id="8" name="Footer Placeholder 7"/>
          <p:cNvSpPr>
            <a:spLocks noGrp="1"/>
          </p:cNvSpPr>
          <p:nvPr>
            <p:ph type="ftr" sz="quarter" idx="11"/>
          </p:nvPr>
        </p:nvSpPr>
        <p:spPr/>
        <p:txBody>
          <a:bodyPr/>
          <a:lstStyle/>
          <a:p>
            <a:endParaRPr lang="sk-SK"/>
          </a:p>
        </p:txBody>
      </p:sp>
      <p:sp>
        <p:nvSpPr>
          <p:cNvPr id="9" name="Slide Number Placeholder 8"/>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3292501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en nadpi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smtClean="0"/>
              <a:t>Upravte štýly predlohy textu</a:t>
            </a:r>
            <a:endParaRPr lang="en-US" dirty="0"/>
          </a:p>
        </p:txBody>
      </p:sp>
      <p:sp>
        <p:nvSpPr>
          <p:cNvPr id="3" name="Date Placeholder 2"/>
          <p:cNvSpPr>
            <a:spLocks noGrp="1"/>
          </p:cNvSpPr>
          <p:nvPr>
            <p:ph type="dt" sz="half" idx="10"/>
          </p:nvPr>
        </p:nvSpPr>
        <p:spPr/>
        <p:txBody>
          <a:bodyPr/>
          <a:lstStyle/>
          <a:p>
            <a:fld id="{486D0C08-A63F-4C87-8ED0-6DDE7F4DFC07}" type="datetimeFigureOut">
              <a:rPr lang="sk-SK" smtClean="0"/>
              <a:t>6.6.2019</a:t>
            </a:fld>
            <a:endParaRPr lang="sk-SK"/>
          </a:p>
        </p:txBody>
      </p:sp>
      <p:sp>
        <p:nvSpPr>
          <p:cNvPr id="4" name="Footer Placeholder 3"/>
          <p:cNvSpPr>
            <a:spLocks noGrp="1"/>
          </p:cNvSpPr>
          <p:nvPr>
            <p:ph type="ftr" sz="quarter" idx="11"/>
          </p:nvPr>
        </p:nvSpPr>
        <p:spPr/>
        <p:txBody>
          <a:bodyPr/>
          <a:lstStyle/>
          <a:p>
            <a:endParaRPr lang="sk-SK"/>
          </a:p>
        </p:txBody>
      </p:sp>
      <p:sp>
        <p:nvSpPr>
          <p:cNvPr id="5" name="Slide Number Placeholder 4"/>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2669699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6D0C08-A63F-4C87-8ED0-6DDE7F4DFC07}" type="datetimeFigureOut">
              <a:rPr lang="sk-SK" smtClean="0"/>
              <a:t>6.6.2019</a:t>
            </a:fld>
            <a:endParaRPr lang="sk-SK"/>
          </a:p>
        </p:txBody>
      </p:sp>
      <p:sp>
        <p:nvSpPr>
          <p:cNvPr id="3" name="Footer Placeholder 2"/>
          <p:cNvSpPr>
            <a:spLocks noGrp="1"/>
          </p:cNvSpPr>
          <p:nvPr>
            <p:ph type="ftr" sz="quarter" idx="11"/>
          </p:nvPr>
        </p:nvSpPr>
        <p:spPr/>
        <p:txBody>
          <a:bodyPr/>
          <a:lstStyle/>
          <a:p>
            <a:endParaRPr lang="sk-SK"/>
          </a:p>
        </p:txBody>
      </p:sp>
      <p:sp>
        <p:nvSpPr>
          <p:cNvPr id="4" name="Slide Number Placeholder 3"/>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1796950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486D0C08-A63F-4C87-8ED0-6DDE7F4DFC07}" type="datetimeFigureOut">
              <a:rPr lang="sk-SK" smtClean="0"/>
              <a:t>6.6.2019</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1523799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ok s popiso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sk-SK" smtClean="0"/>
              <a:t>Upravte štýly predlohy textu</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sk-SK" smtClean="0"/>
              <a:t>Ak chcete pridať obrázok, kliknite na ikonu</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k-SK" smtClean="0"/>
              <a:t>Upravte štýl predlohy textu.</a:t>
            </a:r>
          </a:p>
        </p:txBody>
      </p:sp>
      <p:sp>
        <p:nvSpPr>
          <p:cNvPr id="5" name="Date Placeholder 4"/>
          <p:cNvSpPr>
            <a:spLocks noGrp="1"/>
          </p:cNvSpPr>
          <p:nvPr>
            <p:ph type="dt" sz="half" idx="10"/>
          </p:nvPr>
        </p:nvSpPr>
        <p:spPr/>
        <p:txBody>
          <a:bodyPr/>
          <a:lstStyle/>
          <a:p>
            <a:fld id="{486D0C08-A63F-4C87-8ED0-6DDE7F4DFC07}" type="datetimeFigureOut">
              <a:rPr lang="sk-SK" smtClean="0"/>
              <a:t>6.6.2019</a:t>
            </a:fld>
            <a:endParaRPr lang="sk-SK"/>
          </a:p>
        </p:txBody>
      </p:sp>
      <p:sp>
        <p:nvSpPr>
          <p:cNvPr id="6" name="Footer Placeholder 5"/>
          <p:cNvSpPr>
            <a:spLocks noGrp="1"/>
          </p:cNvSpPr>
          <p:nvPr>
            <p:ph type="ftr" sz="quarter" idx="11"/>
          </p:nvPr>
        </p:nvSpPr>
        <p:spPr/>
        <p:txBody>
          <a:bodyPr/>
          <a:lstStyle/>
          <a:p>
            <a:endParaRPr lang="sk-SK"/>
          </a:p>
        </p:txBody>
      </p:sp>
      <p:sp>
        <p:nvSpPr>
          <p:cNvPr id="7" name="Slide Number Placeholder 6"/>
          <p:cNvSpPr>
            <a:spLocks noGrp="1"/>
          </p:cNvSpPr>
          <p:nvPr>
            <p:ph type="sldNum" sz="quarter" idx="12"/>
          </p:nvPr>
        </p:nvSpPr>
        <p:spPr/>
        <p:txBody>
          <a:bodyPr/>
          <a:lstStyle/>
          <a:p>
            <a:fld id="{C932BE8F-9549-46A6-A137-AB9E6011E546}" type="slidenum">
              <a:rPr lang="sk-SK" smtClean="0"/>
              <a:t>‹#›</a:t>
            </a:fld>
            <a:endParaRPr lang="sk-SK"/>
          </a:p>
        </p:txBody>
      </p:sp>
    </p:spTree>
    <p:extLst>
      <p:ext uri="{BB962C8B-B14F-4D97-AF65-F5344CB8AC3E}">
        <p14:creationId xmlns:p14="http://schemas.microsoft.com/office/powerpoint/2010/main" val="389013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sk-SK" smtClean="0"/>
              <a:t>Upravte štýly predlohy textu</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sk-SK" smtClean="0"/>
              <a:t>Upravte štýl predlohy textu.</a:t>
            </a:r>
          </a:p>
          <a:p>
            <a:pPr lvl="1"/>
            <a:r>
              <a:rPr lang="sk-SK" smtClean="0"/>
              <a:t>Druhá úroveň</a:t>
            </a:r>
          </a:p>
          <a:p>
            <a:pPr lvl="2"/>
            <a:r>
              <a:rPr lang="sk-SK" smtClean="0"/>
              <a:t>Tretia úroveň</a:t>
            </a:r>
          </a:p>
          <a:p>
            <a:pPr lvl="3"/>
            <a:r>
              <a:rPr lang="sk-SK" smtClean="0"/>
              <a:t>Štvrtá úroveň</a:t>
            </a:r>
          </a:p>
          <a:p>
            <a:pPr lvl="4"/>
            <a:r>
              <a:rPr lang="sk-SK" smtClean="0"/>
              <a:t>Piata úroveň</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6D0C08-A63F-4C87-8ED0-6DDE7F4DFC07}" type="datetimeFigureOut">
              <a:rPr lang="sk-SK" smtClean="0"/>
              <a:t>6.6.2019</a:t>
            </a:fld>
            <a:endParaRPr lang="sk-SK"/>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k-SK"/>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32BE8F-9549-46A6-A137-AB9E6011E546}" type="slidenum">
              <a:rPr lang="sk-SK" smtClean="0"/>
              <a:t>‹#›</a:t>
            </a:fld>
            <a:endParaRPr lang="sk-SK"/>
          </a:p>
        </p:txBody>
      </p:sp>
    </p:spTree>
    <p:extLst>
      <p:ext uri="{BB962C8B-B14F-4D97-AF65-F5344CB8AC3E}">
        <p14:creationId xmlns:p14="http://schemas.microsoft.com/office/powerpoint/2010/main" val="20637674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t="-17000" b="-17000"/>
          </a:stretch>
        </a:blipFill>
        <a:effectLst/>
      </p:bgPr>
    </p:bg>
    <p:spTree>
      <p:nvGrpSpPr>
        <p:cNvPr id="1" name=""/>
        <p:cNvGrpSpPr/>
        <p:nvPr/>
      </p:nvGrpSpPr>
      <p:grpSpPr>
        <a:xfrm>
          <a:off x="0" y="0"/>
          <a:ext cx="0" cy="0"/>
          <a:chOff x="0" y="0"/>
          <a:chExt cx="0" cy="0"/>
        </a:xfrm>
      </p:grpSpPr>
      <p:sp>
        <p:nvSpPr>
          <p:cNvPr id="4" name="Obdĺžnik 3"/>
          <p:cNvSpPr/>
          <p:nvPr/>
        </p:nvSpPr>
        <p:spPr>
          <a:xfrm>
            <a:off x="459413" y="1368468"/>
            <a:ext cx="4180480" cy="1292662"/>
          </a:xfrm>
          <a:prstGeom prst="rect">
            <a:avLst/>
          </a:prstGeom>
          <a:noFill/>
          <a:ln w="28575">
            <a:solidFill>
              <a:schemeClr val="tx2">
                <a:lumMod val="40000"/>
                <a:lumOff val="60000"/>
              </a:schemeClr>
            </a:solidFill>
          </a:ln>
        </p:spPr>
        <p:txBody>
          <a:bodyPr wrap="square">
            <a:spAutoFit/>
          </a:bodyPr>
          <a:lstStyle/>
          <a:p>
            <a:pPr algn="ctr" defTabSz="490475">
              <a:spcBef>
                <a:spcPct val="0"/>
              </a:spcBef>
              <a:defRPr/>
            </a:pPr>
            <a:r>
              <a:rPr lang="sk-SK" altLang="sk-SK" sz="975" b="1" u="sng" kern="0" dirty="0">
                <a:solidFill>
                  <a:schemeClr val="tx2">
                    <a:lumMod val="75000"/>
                  </a:schemeClr>
                </a:solidFill>
                <a:latin typeface="+mj-lt"/>
                <a:cs typeface="Times New Roman" panose="02020603050405020304" pitchFamily="18" charset="0"/>
              </a:rPr>
              <a:t>Komenského kamarát</a:t>
            </a:r>
            <a:r>
              <a:rPr lang="sk-SK" altLang="sk-SK" sz="975" b="1" kern="0" dirty="0">
                <a:solidFill>
                  <a:schemeClr val="tx2">
                    <a:lumMod val="75000"/>
                  </a:schemeClr>
                </a:solidFill>
                <a:latin typeface="+mj-lt"/>
                <a:cs typeface="Times New Roman" panose="02020603050405020304" pitchFamily="18" charset="0"/>
              </a:rPr>
              <a:t> – školský časopis pre voľný čas a oddych</a:t>
            </a:r>
          </a:p>
          <a:p>
            <a:pPr algn="ctr" defTabSz="490475">
              <a:spcBef>
                <a:spcPct val="0"/>
              </a:spcBef>
              <a:defRPr/>
            </a:pPr>
            <a:r>
              <a:rPr lang="sk-SK" altLang="sk-SK" sz="975" b="1" kern="0" dirty="0">
                <a:solidFill>
                  <a:schemeClr val="tx2">
                    <a:lumMod val="75000"/>
                  </a:schemeClr>
                </a:solidFill>
                <a:latin typeface="+mj-lt"/>
                <a:cs typeface="Times New Roman" panose="02020603050405020304" pitchFamily="18" charset="0"/>
              </a:rPr>
              <a:t>Vydáva:  Základná škola,  Komenského ul.135/6, Medzilaborce</a:t>
            </a:r>
          </a:p>
          <a:p>
            <a:pPr algn="ctr" defTabSz="490475">
              <a:spcBef>
                <a:spcPct val="0"/>
              </a:spcBef>
              <a:defRPr/>
            </a:pPr>
            <a:r>
              <a:rPr lang="sk-SK" altLang="sk-SK" sz="975" b="1" kern="0" dirty="0">
                <a:solidFill>
                  <a:schemeClr val="tx2">
                    <a:lumMod val="75000"/>
                  </a:schemeClr>
                </a:solidFill>
                <a:latin typeface="+mj-lt"/>
                <a:cs typeface="Times New Roman" panose="02020603050405020304" pitchFamily="18" charset="0"/>
              </a:rPr>
              <a:t>Vychádza od roku 1998 s periodicitou dvakrát ročne</a:t>
            </a:r>
          </a:p>
          <a:p>
            <a:pPr algn="ctr" defTabSz="490475">
              <a:spcBef>
                <a:spcPct val="0"/>
              </a:spcBef>
              <a:defRPr/>
            </a:pPr>
            <a:r>
              <a:rPr lang="sk-SK" altLang="sk-SK" sz="975" b="1" u="sng" kern="0" dirty="0">
                <a:solidFill>
                  <a:schemeClr val="tx2">
                    <a:lumMod val="75000"/>
                  </a:schemeClr>
                </a:solidFill>
                <a:latin typeface="+mj-lt"/>
                <a:cs typeface="Times New Roman" panose="02020603050405020304" pitchFamily="18" charset="0"/>
              </a:rPr>
              <a:t>Redakčná rada :</a:t>
            </a:r>
            <a:r>
              <a:rPr lang="sk-SK" altLang="sk-SK" sz="975" b="1" kern="0" dirty="0">
                <a:solidFill>
                  <a:schemeClr val="tx2">
                    <a:lumMod val="75000"/>
                  </a:schemeClr>
                </a:solidFill>
                <a:latin typeface="+mj-lt"/>
                <a:cs typeface="Times New Roman" panose="02020603050405020304" pitchFamily="18" charset="0"/>
              </a:rPr>
              <a:t>  Martina </a:t>
            </a:r>
            <a:r>
              <a:rPr lang="sk-SK" altLang="sk-SK" sz="975" b="1" kern="0" dirty="0" err="1">
                <a:solidFill>
                  <a:schemeClr val="tx2">
                    <a:lumMod val="75000"/>
                  </a:schemeClr>
                </a:solidFill>
                <a:latin typeface="+mj-lt"/>
                <a:cs typeface="Times New Roman" panose="02020603050405020304" pitchFamily="18" charset="0"/>
              </a:rPr>
              <a:t>Dimunová</a:t>
            </a:r>
            <a:r>
              <a:rPr lang="sk-SK" altLang="sk-SK" sz="975" b="1" kern="0" dirty="0">
                <a:solidFill>
                  <a:schemeClr val="tx2">
                    <a:lumMod val="75000"/>
                  </a:schemeClr>
                </a:solidFill>
                <a:latin typeface="+mj-lt"/>
                <a:cs typeface="Times New Roman" panose="02020603050405020304" pitchFamily="18" charset="0"/>
              </a:rPr>
              <a:t>, Vladimíra </a:t>
            </a:r>
            <a:r>
              <a:rPr lang="sk-SK" altLang="sk-SK" sz="975" b="1" kern="0" dirty="0" err="1">
                <a:solidFill>
                  <a:schemeClr val="tx2">
                    <a:lumMod val="75000"/>
                  </a:schemeClr>
                </a:solidFill>
                <a:latin typeface="+mj-lt"/>
                <a:cs typeface="Times New Roman" panose="02020603050405020304" pitchFamily="18" charset="0"/>
              </a:rPr>
              <a:t>Dimunová</a:t>
            </a:r>
            <a:r>
              <a:rPr lang="sk-SK" altLang="sk-SK" sz="975" b="1" kern="0" dirty="0">
                <a:solidFill>
                  <a:schemeClr val="tx2">
                    <a:lumMod val="75000"/>
                  </a:schemeClr>
                </a:solidFill>
                <a:latin typeface="+mj-lt"/>
                <a:cs typeface="Times New Roman" panose="02020603050405020304" pitchFamily="18" charset="0"/>
              </a:rPr>
              <a:t>, Anna </a:t>
            </a:r>
            <a:r>
              <a:rPr lang="sk-SK" altLang="sk-SK" sz="975" b="1" kern="0" dirty="0" err="1">
                <a:solidFill>
                  <a:schemeClr val="tx2">
                    <a:lumMod val="75000"/>
                  </a:schemeClr>
                </a:solidFill>
                <a:latin typeface="+mj-lt"/>
                <a:cs typeface="Times New Roman" panose="02020603050405020304" pitchFamily="18" charset="0"/>
              </a:rPr>
              <a:t>Tarčová</a:t>
            </a:r>
            <a:r>
              <a:rPr lang="sk-SK" altLang="sk-SK" sz="975" b="1" kern="0" dirty="0">
                <a:solidFill>
                  <a:schemeClr val="tx2">
                    <a:lumMod val="75000"/>
                  </a:schemeClr>
                </a:solidFill>
                <a:latin typeface="+mj-lt"/>
                <a:cs typeface="Times New Roman" panose="02020603050405020304" pitchFamily="18" charset="0"/>
              </a:rPr>
              <a:t>, </a:t>
            </a:r>
          </a:p>
          <a:p>
            <a:pPr algn="ctr" defTabSz="490475">
              <a:spcBef>
                <a:spcPct val="0"/>
              </a:spcBef>
              <a:defRPr/>
            </a:pPr>
            <a:r>
              <a:rPr lang="sk-SK" altLang="sk-SK" sz="975" b="1" kern="0" dirty="0">
                <a:solidFill>
                  <a:schemeClr val="tx2">
                    <a:lumMod val="75000"/>
                  </a:schemeClr>
                </a:solidFill>
                <a:latin typeface="+mj-lt"/>
                <a:cs typeface="Times New Roman" panose="02020603050405020304" pitchFamily="18" charset="0"/>
              </a:rPr>
              <a:t>Simona </a:t>
            </a:r>
            <a:r>
              <a:rPr lang="sk-SK" altLang="sk-SK" sz="975" b="1" kern="0" dirty="0" err="1">
                <a:solidFill>
                  <a:schemeClr val="tx2">
                    <a:lumMod val="75000"/>
                  </a:schemeClr>
                </a:solidFill>
                <a:latin typeface="+mj-lt"/>
                <a:cs typeface="Times New Roman" panose="02020603050405020304" pitchFamily="18" charset="0"/>
              </a:rPr>
              <a:t>Falisová</a:t>
            </a:r>
            <a:r>
              <a:rPr lang="sk-SK" altLang="sk-SK" sz="975" b="1" kern="0" dirty="0">
                <a:solidFill>
                  <a:schemeClr val="tx2">
                    <a:lumMod val="75000"/>
                  </a:schemeClr>
                </a:solidFill>
                <a:latin typeface="+mj-lt"/>
                <a:cs typeface="Times New Roman" panose="02020603050405020304" pitchFamily="18" charset="0"/>
              </a:rPr>
              <a:t>,  Natália </a:t>
            </a:r>
            <a:r>
              <a:rPr lang="sk-SK" altLang="sk-SK" sz="975" b="1" kern="0" dirty="0" err="1">
                <a:solidFill>
                  <a:schemeClr val="tx2">
                    <a:lumMod val="75000"/>
                  </a:schemeClr>
                </a:solidFill>
                <a:latin typeface="+mj-lt"/>
                <a:cs typeface="Times New Roman" panose="02020603050405020304" pitchFamily="18" charset="0"/>
              </a:rPr>
              <a:t>Žoltáková</a:t>
            </a:r>
            <a:r>
              <a:rPr lang="sk-SK" altLang="sk-SK" sz="975" b="1" kern="0" dirty="0">
                <a:solidFill>
                  <a:schemeClr val="tx2">
                    <a:lumMod val="75000"/>
                  </a:schemeClr>
                </a:solidFill>
                <a:latin typeface="+mj-lt"/>
                <a:cs typeface="Times New Roman" panose="02020603050405020304" pitchFamily="18" charset="0"/>
              </a:rPr>
              <a:t>, Emma Suchá, Laura </a:t>
            </a:r>
            <a:r>
              <a:rPr lang="sk-SK" altLang="sk-SK" sz="975" b="1" kern="0" dirty="0" err="1">
                <a:solidFill>
                  <a:schemeClr val="tx2">
                    <a:lumMod val="75000"/>
                  </a:schemeClr>
                </a:solidFill>
                <a:latin typeface="+mj-lt"/>
                <a:cs typeface="Times New Roman" panose="02020603050405020304" pitchFamily="18" charset="0"/>
              </a:rPr>
              <a:t>Mikitová</a:t>
            </a:r>
            <a:r>
              <a:rPr lang="sk-SK" altLang="sk-SK" sz="975" b="1" kern="0" dirty="0">
                <a:solidFill>
                  <a:schemeClr val="tx2">
                    <a:lumMod val="75000"/>
                  </a:schemeClr>
                </a:solidFill>
                <a:latin typeface="+mj-lt"/>
                <a:cs typeface="Times New Roman" panose="02020603050405020304" pitchFamily="18" charset="0"/>
              </a:rPr>
              <a:t>, </a:t>
            </a:r>
          </a:p>
          <a:p>
            <a:pPr algn="ctr" defTabSz="490475">
              <a:spcBef>
                <a:spcPct val="0"/>
              </a:spcBef>
              <a:defRPr/>
            </a:pPr>
            <a:r>
              <a:rPr lang="sk-SK" altLang="sk-SK" sz="975" b="1" kern="0" dirty="0">
                <a:solidFill>
                  <a:schemeClr val="tx2">
                    <a:lumMod val="75000"/>
                  </a:schemeClr>
                </a:solidFill>
                <a:latin typeface="+mj-lt"/>
                <a:cs typeface="Times New Roman" panose="02020603050405020304" pitchFamily="18" charset="0"/>
              </a:rPr>
              <a:t>Diana </a:t>
            </a:r>
            <a:r>
              <a:rPr lang="sk-SK" altLang="sk-SK" sz="975" b="1" kern="0" dirty="0" err="1" smtClean="0">
                <a:solidFill>
                  <a:schemeClr val="tx2">
                    <a:lumMod val="75000"/>
                  </a:schemeClr>
                </a:solidFill>
                <a:latin typeface="+mj-lt"/>
                <a:cs typeface="Times New Roman" panose="02020603050405020304" pitchFamily="18" charset="0"/>
              </a:rPr>
              <a:t>Kigyosiová</a:t>
            </a:r>
            <a:r>
              <a:rPr lang="sk-SK" altLang="sk-SK" sz="975" b="1" kern="0" dirty="0">
                <a:solidFill>
                  <a:schemeClr val="tx2">
                    <a:lumMod val="75000"/>
                  </a:schemeClr>
                </a:solidFill>
                <a:latin typeface="+mj-lt"/>
                <a:cs typeface="Times New Roman" panose="02020603050405020304" pitchFamily="18" charset="0"/>
              </a:rPr>
              <a:t>. </a:t>
            </a:r>
          </a:p>
          <a:p>
            <a:pPr algn="ctr" defTabSz="490475">
              <a:spcBef>
                <a:spcPct val="0"/>
              </a:spcBef>
              <a:defRPr/>
            </a:pPr>
            <a:r>
              <a:rPr lang="sk-SK" altLang="sk-SK" sz="975" b="1" kern="0" dirty="0">
                <a:solidFill>
                  <a:schemeClr val="tx2">
                    <a:lumMod val="75000"/>
                  </a:schemeClr>
                </a:solidFill>
                <a:latin typeface="+mj-lt"/>
                <a:cs typeface="Times New Roman" panose="02020603050405020304" pitchFamily="18" charset="0"/>
              </a:rPr>
              <a:t>Vedúca mediálneho krúžku: PhDr. N. </a:t>
            </a:r>
            <a:r>
              <a:rPr lang="sk-SK" altLang="sk-SK" sz="975" b="1" kern="0" dirty="0" err="1">
                <a:solidFill>
                  <a:schemeClr val="tx2">
                    <a:lumMod val="75000"/>
                  </a:schemeClr>
                </a:solidFill>
                <a:latin typeface="+mj-lt"/>
                <a:cs typeface="Times New Roman" panose="02020603050405020304" pitchFamily="18" charset="0"/>
              </a:rPr>
              <a:t>Hriseňková</a:t>
            </a:r>
            <a:endParaRPr lang="sk-SK" altLang="sk-SK" sz="975" b="1" kern="0" dirty="0">
              <a:solidFill>
                <a:schemeClr val="tx2">
                  <a:lumMod val="75000"/>
                </a:schemeClr>
              </a:solidFill>
              <a:latin typeface="+mj-lt"/>
              <a:cs typeface="Times New Roman" panose="02020603050405020304" pitchFamily="18" charset="0"/>
            </a:endParaRPr>
          </a:p>
          <a:p>
            <a:pPr algn="ctr" defTabSz="490475">
              <a:spcBef>
                <a:spcPct val="0"/>
              </a:spcBef>
              <a:defRPr/>
            </a:pPr>
            <a:r>
              <a:rPr lang="sk-SK" altLang="sk-SK" sz="975" b="1" kern="0" dirty="0">
                <a:solidFill>
                  <a:schemeClr val="tx2">
                    <a:lumMod val="75000"/>
                  </a:schemeClr>
                </a:solidFill>
                <a:latin typeface="+mj-lt"/>
                <a:cs typeface="Times New Roman" panose="02020603050405020304" pitchFamily="18" charset="0"/>
              </a:rPr>
              <a:t>Zdroje: príspevky redakčnej rady, žiakov školy a internet.</a:t>
            </a:r>
          </a:p>
        </p:txBody>
      </p:sp>
      <p:sp>
        <p:nvSpPr>
          <p:cNvPr id="2" name="BlokTextu 1"/>
          <p:cNvSpPr txBox="1"/>
          <p:nvPr/>
        </p:nvSpPr>
        <p:spPr>
          <a:xfrm>
            <a:off x="5053714" y="697175"/>
            <a:ext cx="4668388" cy="2342949"/>
          </a:xfrm>
          <a:prstGeom prst="rect">
            <a:avLst/>
          </a:prstGeom>
          <a:solidFill>
            <a:schemeClr val="accent1">
              <a:lumMod val="20000"/>
              <a:lumOff val="80000"/>
            </a:schemeClr>
          </a:solidFill>
          <a:ln w="19050">
            <a:solidFill>
              <a:srgbClr val="9900CC"/>
            </a:solidFill>
          </a:ln>
        </p:spPr>
        <p:txBody>
          <a:bodyPr wrap="square" rtlCol="0">
            <a:spAutoFit/>
          </a:bodyPr>
          <a:lstStyle/>
          <a:p>
            <a:endParaRPr lang="sk-SK" sz="4875" b="1" dirty="0">
              <a:solidFill>
                <a:srgbClr val="660066"/>
              </a:solidFill>
              <a:latin typeface="Jokerman" panose="04090605060D06020702" pitchFamily="82" charset="0"/>
            </a:endParaRPr>
          </a:p>
          <a:p>
            <a:r>
              <a:rPr lang="sk-SK" sz="4875" b="1" dirty="0">
                <a:solidFill>
                  <a:srgbClr val="660066"/>
                </a:solidFill>
                <a:latin typeface="Jokerman" panose="04090605060D06020702" pitchFamily="82" charset="0"/>
              </a:rPr>
              <a:t>KOMENSKÉHO KAMARÁT</a:t>
            </a:r>
          </a:p>
        </p:txBody>
      </p:sp>
      <p:sp>
        <p:nvSpPr>
          <p:cNvPr id="3" name="Obdĺžnik 2"/>
          <p:cNvSpPr/>
          <p:nvPr/>
        </p:nvSpPr>
        <p:spPr>
          <a:xfrm>
            <a:off x="7841687" y="926480"/>
            <a:ext cx="1181734" cy="317459"/>
          </a:xfrm>
          <a:prstGeom prst="rect">
            <a:avLst/>
          </a:prstGeom>
        </p:spPr>
        <p:txBody>
          <a:bodyPr wrap="none">
            <a:spAutoFit/>
          </a:bodyPr>
          <a:lstStyle/>
          <a:p>
            <a:r>
              <a:rPr lang="sk-SK" sz="1463" b="1" dirty="0">
                <a:solidFill>
                  <a:srgbClr val="660066"/>
                </a:solidFill>
                <a:latin typeface="Jokerman" panose="04090605060D06020702" pitchFamily="82" charset="0"/>
              </a:rPr>
              <a:t>2018/2019</a:t>
            </a:r>
          </a:p>
        </p:txBody>
      </p:sp>
      <p:sp>
        <p:nvSpPr>
          <p:cNvPr id="5" name="BlokTextu 4"/>
          <p:cNvSpPr txBox="1"/>
          <p:nvPr/>
        </p:nvSpPr>
        <p:spPr>
          <a:xfrm>
            <a:off x="5379974" y="861395"/>
            <a:ext cx="2461715" cy="442429"/>
          </a:xfrm>
          <a:prstGeom prst="rect">
            <a:avLst/>
          </a:prstGeom>
          <a:noFill/>
        </p:spPr>
        <p:txBody>
          <a:bodyPr wrap="square" rtlCol="0">
            <a:spAutoFit/>
          </a:bodyPr>
          <a:lstStyle/>
          <a:p>
            <a:r>
              <a:rPr lang="sk-SK" sz="2275" b="1" dirty="0">
                <a:solidFill>
                  <a:srgbClr val="660066"/>
                </a:solidFill>
                <a:latin typeface="Jokerman" panose="04090605060D06020702" pitchFamily="82" charset="0"/>
              </a:rPr>
              <a:t>letné vydanie</a:t>
            </a:r>
          </a:p>
        </p:txBody>
      </p:sp>
      <p:sp>
        <p:nvSpPr>
          <p:cNvPr id="7" name="Obdĺžnik 6"/>
          <p:cNvSpPr/>
          <p:nvPr/>
        </p:nvSpPr>
        <p:spPr>
          <a:xfrm>
            <a:off x="9091801" y="2149832"/>
            <a:ext cx="630301" cy="992579"/>
          </a:xfrm>
          <a:prstGeom prst="rect">
            <a:avLst/>
          </a:prstGeom>
        </p:spPr>
        <p:txBody>
          <a:bodyPr wrap="none">
            <a:spAutoFit/>
          </a:bodyPr>
          <a:lstStyle/>
          <a:p>
            <a:r>
              <a:rPr lang="sk-SK" sz="5850" b="1" dirty="0">
                <a:solidFill>
                  <a:srgbClr val="660066"/>
                </a:solidFill>
                <a:latin typeface="Arial" panose="020B0604020202020204" pitchFamily="34" charset="0"/>
                <a:cs typeface="Arial" panose="020B0604020202020204" pitchFamily="34" charset="0"/>
              </a:rPr>
              <a:t>♥</a:t>
            </a:r>
            <a:endParaRPr lang="sk-SK" sz="5850" b="1" dirty="0">
              <a:solidFill>
                <a:srgbClr val="660066"/>
              </a:solidFill>
              <a:latin typeface="Jokerman" panose="04090605060D06020702" pitchFamily="82" charset="0"/>
            </a:endParaRPr>
          </a:p>
        </p:txBody>
      </p:sp>
      <p:sp>
        <p:nvSpPr>
          <p:cNvPr id="8" name="BlokTextu 7"/>
          <p:cNvSpPr txBox="1"/>
          <p:nvPr/>
        </p:nvSpPr>
        <p:spPr>
          <a:xfrm>
            <a:off x="874471" y="451414"/>
            <a:ext cx="3765422" cy="442429"/>
          </a:xfrm>
          <a:prstGeom prst="rect">
            <a:avLst/>
          </a:prstGeom>
          <a:noFill/>
        </p:spPr>
        <p:txBody>
          <a:bodyPr wrap="square" rtlCol="0">
            <a:spAutoFit/>
          </a:bodyPr>
          <a:lstStyle/>
          <a:p>
            <a:r>
              <a:rPr lang="sk-SK" sz="2275" dirty="0"/>
              <a:t>HURÁ PRÁZDNINY!!!</a:t>
            </a:r>
          </a:p>
        </p:txBody>
      </p:sp>
    </p:spTree>
    <p:extLst>
      <p:ext uri="{BB962C8B-B14F-4D97-AF65-F5344CB8AC3E}">
        <p14:creationId xmlns:p14="http://schemas.microsoft.com/office/powerpoint/2010/main" val="596372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314901" y="221750"/>
            <a:ext cx="654240" cy="229935"/>
          </a:xfrm>
          <a:prstGeom prst="rect">
            <a:avLst/>
          </a:prstGeom>
          <a:noFill/>
        </p:spPr>
        <p:txBody>
          <a:bodyPr wrap="square" rtlCol="0">
            <a:spAutoFit/>
          </a:bodyPr>
          <a:lstStyle/>
          <a:p>
            <a:r>
              <a:rPr lang="sk-SK" sz="894" dirty="0"/>
              <a:t>- 2 -</a:t>
            </a:r>
          </a:p>
        </p:txBody>
      </p:sp>
      <p:sp>
        <p:nvSpPr>
          <p:cNvPr id="5" name="BlokTextu 4"/>
          <p:cNvSpPr txBox="1"/>
          <p:nvPr/>
        </p:nvSpPr>
        <p:spPr>
          <a:xfrm>
            <a:off x="7235675" y="270673"/>
            <a:ext cx="428322" cy="317459"/>
          </a:xfrm>
          <a:prstGeom prst="rect">
            <a:avLst/>
          </a:prstGeom>
          <a:noFill/>
        </p:spPr>
        <p:txBody>
          <a:bodyPr wrap="none" rtlCol="0">
            <a:spAutoFit/>
          </a:bodyPr>
          <a:lstStyle/>
          <a:p>
            <a:r>
              <a:rPr lang="sk-SK" sz="813" dirty="0"/>
              <a:t>- 15 </a:t>
            </a:r>
            <a:r>
              <a:rPr lang="sk-SK" sz="1463" dirty="0"/>
              <a:t>-</a:t>
            </a:r>
          </a:p>
        </p:txBody>
      </p:sp>
      <p:pic>
        <p:nvPicPr>
          <p:cNvPr id="6" name="Picture 52" descr="za%C4%8Diato%C4%8Dn%C3%ADk%201"/>
          <p:cNvPicPr>
            <a:picLocks noChangeAspect="1" noChangeArrowheads="1"/>
          </p:cNvPicPr>
          <p:nvPr/>
        </p:nvPicPr>
        <p:blipFill rotWithShape="1">
          <a:blip r:embed="rId2">
            <a:extLst>
              <a:ext uri="{28A0092B-C50C-407E-A947-70E740481C1C}">
                <a14:useLocalDpi xmlns:a14="http://schemas.microsoft.com/office/drawing/2010/main" val="0"/>
              </a:ext>
            </a:extLst>
          </a:blip>
          <a:srcRect b="9656"/>
          <a:stretch/>
        </p:blipFill>
        <p:spPr bwMode="auto">
          <a:xfrm>
            <a:off x="8151850" y="4632454"/>
            <a:ext cx="1607877" cy="15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Obrázok 6"/>
          <p:cNvPicPr>
            <a:picLocks noChangeAspect="1"/>
          </p:cNvPicPr>
          <p:nvPr/>
        </p:nvPicPr>
        <p:blipFill rotWithShape="1">
          <a:blip r:embed="rId3"/>
          <a:srcRect l="9315" t="7070" r="9870"/>
          <a:stretch/>
        </p:blipFill>
        <p:spPr>
          <a:xfrm>
            <a:off x="5490098" y="4199546"/>
            <a:ext cx="2548882" cy="2067755"/>
          </a:xfrm>
          <a:prstGeom prst="rect">
            <a:avLst/>
          </a:prstGeom>
          <a:ln>
            <a:solidFill>
              <a:srgbClr val="C00000"/>
            </a:solidFill>
          </a:ln>
        </p:spPr>
      </p:pic>
      <p:sp>
        <p:nvSpPr>
          <p:cNvPr id="2" name="Obdĺžnik 1"/>
          <p:cNvSpPr/>
          <p:nvPr/>
        </p:nvSpPr>
        <p:spPr>
          <a:xfrm>
            <a:off x="133532" y="800422"/>
            <a:ext cx="4696109" cy="2943113"/>
          </a:xfrm>
          <a:prstGeom prst="rect">
            <a:avLst/>
          </a:prstGeom>
          <a:ln>
            <a:solidFill>
              <a:srgbClr val="0070C0"/>
            </a:solidFill>
          </a:ln>
        </p:spPr>
        <p:txBody>
          <a:bodyPr wrap="square">
            <a:spAutoFit/>
          </a:bodyPr>
          <a:lstStyle/>
          <a:p>
            <a:r>
              <a:rPr lang="sk-SK" sz="975" b="1" dirty="0">
                <a:latin typeface="Arial Narrow" panose="020B0606020202030204" pitchFamily="34" charset="0"/>
                <a:cs typeface="Arial" panose="020B0604020202020204" pitchFamily="34" charset="0"/>
              </a:rPr>
              <a:t>Príhovor redakčnej rady</a:t>
            </a:r>
          </a:p>
          <a:p>
            <a:endParaRPr lang="sk-SK" sz="975" dirty="0">
              <a:latin typeface="Arial Narrow" panose="020B0606020202030204" pitchFamily="34" charset="0"/>
              <a:cs typeface="Arial" panose="020B0604020202020204" pitchFamily="34" charset="0"/>
            </a:endParaRPr>
          </a:p>
          <a:p>
            <a:pPr algn="just"/>
            <a:r>
              <a:rPr lang="sk-SK" sz="975" dirty="0">
                <a:latin typeface="Arial Narrow" panose="020B0606020202030204" pitchFamily="34" charset="0"/>
                <a:cs typeface="Arial" panose="020B0604020202020204" pitchFamily="34" charset="0"/>
              </a:rPr>
              <a:t> Milí čitatelia!</a:t>
            </a:r>
          </a:p>
          <a:p>
            <a:pPr algn="just"/>
            <a:endParaRPr lang="sk-SK" sz="975" dirty="0">
              <a:latin typeface="Arial Narrow" panose="020B0606020202030204" pitchFamily="34" charset="0"/>
              <a:cs typeface="Arial" panose="020B0604020202020204" pitchFamily="34" charset="0"/>
            </a:endParaRPr>
          </a:p>
          <a:p>
            <a:pPr algn="just"/>
            <a:r>
              <a:rPr lang="sk-SK" sz="975" dirty="0">
                <a:latin typeface="Arial Narrow" panose="020B0606020202030204" pitchFamily="34" charset="0"/>
                <a:cs typeface="Arial" panose="020B0604020202020204" pitchFamily="34" charset="0"/>
              </a:rPr>
              <a:t>Držíte v rukách ďalšie číslo nášho školského časopisu. Radi ho pre vás zostavujeme a potajomky dúfajme, že si v ňom  každý čitateľ nájde niečo zaujímavé. Letné vydanie časopisu – to je už iná </a:t>
            </a:r>
            <a:r>
              <a:rPr lang="sk-SK" sz="975" dirty="0" err="1">
                <a:latin typeface="Arial Narrow" panose="020B0606020202030204" pitchFamily="34" charset="0"/>
                <a:cs typeface="Arial" panose="020B0604020202020204" pitchFamily="34" charset="0"/>
              </a:rPr>
              <a:t>pohodička</a:t>
            </a:r>
            <a:r>
              <a:rPr lang="sk-SK" sz="975" dirty="0">
                <a:latin typeface="Arial Narrow" panose="020B0606020202030204" pitchFamily="34" charset="0"/>
                <a:cs typeface="Arial" panose="020B0604020202020204" pitchFamily="34" charset="0"/>
              </a:rPr>
              <a:t>! Veď je to neklamný znak toho, že sa blížia letné prázdniny. Keďže väčšina z nás sa počas celého školského roka usilovne učila,  prežívala stresujúce skúšanie a testovanie, je pochopiteľné, že si všetci - žiaci a učitelia - zaslúžime poriadny oddych. Už len 22 dní -  spieva Miro Žbirka – a  aj my odpočítavame dni čakajúc vytúžené prázdniny. Spríjemnite si posledné týždne tohto školského roka prečítaním nášho časopisu! </a:t>
            </a:r>
            <a:r>
              <a:rPr lang="sk-SK" altLang="sk-SK" sz="975" dirty="0">
                <a:latin typeface="Arial Narrow" panose="020B0606020202030204" pitchFamily="34" charset="0"/>
              </a:rPr>
              <a:t>Nájdete tu naozaj „z každého rožku trošku“, ale  „</a:t>
            </a:r>
            <a:r>
              <a:rPr lang="sk-SK" altLang="sk-SK" sz="975" dirty="0" err="1">
                <a:latin typeface="Arial Narrow" panose="020B0606020202030204" pitchFamily="34" charset="0"/>
              </a:rPr>
              <a:t>topkou</a:t>
            </a:r>
            <a:r>
              <a:rPr lang="sk-SK" altLang="sk-SK" sz="975" dirty="0">
                <a:latin typeface="Arial Narrow" panose="020B0606020202030204" pitchFamily="34" charset="0"/>
              </a:rPr>
              <a:t>“ tohto vydania je podľa nás rozhovor s naším bývalým žiakom, ktorý sa úspešne venuje fotografovaniu.  Snažili sme sa o pestrosť pri výbere tém, tak s chuťou listujte!</a:t>
            </a:r>
          </a:p>
          <a:p>
            <a:pPr algn="just"/>
            <a:r>
              <a:rPr lang="sk-SK" altLang="sk-SK" sz="975" dirty="0">
                <a:latin typeface="Arial Narrow" panose="020B0606020202030204" pitchFamily="34" charset="0"/>
              </a:rPr>
              <a:t>Potešilo nás, že nám posiela svoje príspevky na uverejnenie čoraz viac žiakov. Presne tak to má byť, aby naša práca mala zmysel.</a:t>
            </a:r>
          </a:p>
          <a:p>
            <a:pPr algn="just"/>
            <a:r>
              <a:rPr lang="sk-SK" sz="975" dirty="0">
                <a:latin typeface="Arial Narrow" panose="020B0606020202030204" pitchFamily="34" charset="0"/>
                <a:cs typeface="Arial" panose="020B0604020202020204" pitchFamily="34" charset="0"/>
              </a:rPr>
              <a:t>Prajeme všetkým žiakom krásne a slnečné letné prázdniny a  pedagogickým i nepedagogickým zamestnancom školy zaslúženú dovolenku. </a:t>
            </a:r>
          </a:p>
          <a:p>
            <a:pPr algn="just"/>
            <a:r>
              <a:rPr lang="sk-SK" sz="975" dirty="0">
                <a:latin typeface="Arial Narrow" panose="020B0606020202030204" pitchFamily="34" charset="0"/>
                <a:cs typeface="Arial" panose="020B0604020202020204" pitchFamily="34" charset="0"/>
              </a:rPr>
              <a:t>                        </a:t>
            </a:r>
          </a:p>
          <a:p>
            <a:r>
              <a:rPr lang="sk-SK" sz="975" dirty="0">
                <a:latin typeface="Arial Narrow" panose="020B0606020202030204" pitchFamily="34" charset="0"/>
                <a:cs typeface="Arial" panose="020B0604020202020204" pitchFamily="34" charset="0"/>
              </a:rPr>
              <a:t>                                                                                 Vaša redakčná rada</a:t>
            </a:r>
            <a:endParaRPr lang="sk-SK" sz="975" dirty="0">
              <a:latin typeface="Arial Narrow" panose="020B0606020202030204" pitchFamily="34" charset="0"/>
            </a:endParaRPr>
          </a:p>
        </p:txBody>
      </p:sp>
      <p:sp>
        <p:nvSpPr>
          <p:cNvPr id="3" name="Obdĺžnik 2"/>
          <p:cNvSpPr/>
          <p:nvPr/>
        </p:nvSpPr>
        <p:spPr>
          <a:xfrm>
            <a:off x="825594" y="4641143"/>
            <a:ext cx="3377824" cy="1742785"/>
          </a:xfrm>
          <a:prstGeom prst="rect">
            <a:avLst/>
          </a:prstGeom>
          <a:ln>
            <a:solidFill>
              <a:srgbClr val="FFC000"/>
            </a:solidFill>
          </a:ln>
        </p:spPr>
        <p:txBody>
          <a:bodyPr wrap="square">
            <a:spAutoFit/>
          </a:bodyPr>
          <a:lstStyle/>
          <a:p>
            <a:pPr>
              <a:spcBef>
                <a:spcPct val="0"/>
              </a:spcBef>
            </a:pPr>
            <a:r>
              <a:rPr lang="sk-SK" altLang="sk-SK" sz="975" dirty="0">
                <a:latin typeface="Arial" panose="020B0604020202020204" pitchFamily="34" charset="0"/>
              </a:rPr>
              <a:t>Po stopách našej minulosti - </a:t>
            </a:r>
            <a:r>
              <a:rPr lang="sk-SK" altLang="sk-SK" sz="975" dirty="0" err="1">
                <a:latin typeface="Arial" panose="020B0604020202020204" pitchFamily="34" charset="0"/>
              </a:rPr>
              <a:t>Monastyr</a:t>
            </a:r>
            <a:r>
              <a:rPr lang="sk-SK" altLang="sk-SK" sz="975" dirty="0">
                <a:latin typeface="Arial" panose="020B0604020202020204" pitchFamily="34" charset="0"/>
              </a:rPr>
              <a:t>...............str. 3 </a:t>
            </a:r>
          </a:p>
          <a:p>
            <a:pPr>
              <a:spcBef>
                <a:spcPct val="0"/>
              </a:spcBef>
            </a:pPr>
            <a:r>
              <a:rPr lang="sk-SK" altLang="sk-SK" sz="975" dirty="0">
                <a:latin typeface="Arial" panose="020B0604020202020204" pitchFamily="34" charset="0"/>
              </a:rPr>
              <a:t>Život deviataka...................................................str. 4</a:t>
            </a:r>
          </a:p>
          <a:p>
            <a:pPr>
              <a:spcBef>
                <a:spcPct val="0"/>
              </a:spcBef>
            </a:pPr>
            <a:r>
              <a:rPr lang="sk-SK" altLang="sk-SK" sz="975" dirty="0">
                <a:latin typeface="Arial" panose="020B0604020202020204" pitchFamily="34" charset="0"/>
              </a:rPr>
              <a:t>Vlastná tvorba – poviedka...............................str.5, 6,7</a:t>
            </a:r>
          </a:p>
          <a:p>
            <a:pPr>
              <a:spcBef>
                <a:spcPct val="0"/>
              </a:spcBef>
            </a:pPr>
            <a:r>
              <a:rPr lang="sk-SK" altLang="sk-SK" sz="975" dirty="0">
                <a:latin typeface="Arial" panose="020B0604020202020204" pitchFamily="34" charset="0"/>
              </a:rPr>
              <a:t>Rozhovor s bývalým žiakom.............................str. 8,9</a:t>
            </a:r>
          </a:p>
          <a:p>
            <a:pPr>
              <a:spcBef>
                <a:spcPct val="0"/>
              </a:spcBef>
            </a:pPr>
            <a:r>
              <a:rPr lang="sk-SK" altLang="sk-SK" sz="975" dirty="0">
                <a:latin typeface="Arial" panose="020B0604020202020204" pitchFamily="34" charset="0"/>
              </a:rPr>
              <a:t>Minianketa..........................................................str.10</a:t>
            </a:r>
          </a:p>
          <a:p>
            <a:pPr>
              <a:spcBef>
                <a:spcPct val="0"/>
              </a:spcBef>
            </a:pPr>
            <a:r>
              <a:rPr lang="sk-SK" altLang="sk-SK" sz="975" dirty="0">
                <a:latin typeface="Arial" panose="020B0604020202020204" pitchFamily="34" charset="0"/>
              </a:rPr>
              <a:t>Recepty na horúce letné dni...............................str. 11</a:t>
            </a:r>
          </a:p>
          <a:p>
            <a:pPr>
              <a:spcBef>
                <a:spcPct val="0"/>
              </a:spcBef>
            </a:pPr>
            <a:r>
              <a:rPr lang="sk-SK" altLang="sk-SK" sz="975" dirty="0">
                <a:latin typeface="Arial" panose="020B0604020202020204" pitchFamily="34" charset="0"/>
              </a:rPr>
              <a:t>Tip na dovolenku.................................................str. 12</a:t>
            </a:r>
          </a:p>
          <a:p>
            <a:pPr>
              <a:spcBef>
                <a:spcPct val="0"/>
              </a:spcBef>
            </a:pPr>
            <a:r>
              <a:rPr lang="sk-SK" altLang="sk-SK" sz="975" dirty="0">
                <a:latin typeface="Arial" panose="020B0604020202020204" pitchFamily="34" charset="0"/>
              </a:rPr>
              <a:t>15 rád ako zabiť nudu.........................................str. 13</a:t>
            </a:r>
          </a:p>
          <a:p>
            <a:pPr>
              <a:spcBef>
                <a:spcPct val="0"/>
              </a:spcBef>
            </a:pPr>
            <a:r>
              <a:rPr lang="sk-SK" altLang="sk-SK" sz="975" dirty="0">
                <a:latin typeface="Arial" panose="020B0604020202020204" pitchFamily="34" charset="0"/>
              </a:rPr>
              <a:t>Humor zo školských lavíc...................................str. 14</a:t>
            </a:r>
          </a:p>
          <a:p>
            <a:pPr>
              <a:spcBef>
                <a:spcPct val="0"/>
              </a:spcBef>
            </a:pPr>
            <a:r>
              <a:rPr lang="sk-SK" altLang="sk-SK" sz="975" dirty="0">
                <a:latin typeface="Arial" panose="020B0604020202020204" pitchFamily="34" charset="0"/>
              </a:rPr>
              <a:t>Pre bystré hlavy..................................................str. 15</a:t>
            </a:r>
          </a:p>
          <a:p>
            <a:pPr>
              <a:spcBef>
                <a:spcPct val="0"/>
              </a:spcBef>
            </a:pPr>
            <a:endParaRPr lang="sk-SK" altLang="sk-SK" sz="975" dirty="0">
              <a:latin typeface="Arial" panose="020B0604020202020204" pitchFamily="34" charset="0"/>
            </a:endParaRPr>
          </a:p>
        </p:txBody>
      </p:sp>
      <p:sp>
        <p:nvSpPr>
          <p:cNvPr id="8" name="BlokTextu 7"/>
          <p:cNvSpPr txBox="1"/>
          <p:nvPr/>
        </p:nvSpPr>
        <p:spPr>
          <a:xfrm>
            <a:off x="893599" y="4319289"/>
            <a:ext cx="3953159" cy="242374"/>
          </a:xfrm>
          <a:prstGeom prst="rect">
            <a:avLst/>
          </a:prstGeom>
          <a:noFill/>
        </p:spPr>
        <p:txBody>
          <a:bodyPr wrap="square" rtlCol="0">
            <a:spAutoFit/>
          </a:bodyPr>
          <a:lstStyle/>
          <a:p>
            <a:r>
              <a:rPr lang="sk-SK" sz="975" b="1" dirty="0">
                <a:latin typeface="Arial" panose="020B0604020202020204" pitchFamily="34" charset="0"/>
                <a:cs typeface="Arial" panose="020B0604020202020204" pitchFamily="34" charset="0"/>
              </a:rPr>
              <a:t>V letnom vydaní Komenského kamaráta nájdete:</a:t>
            </a:r>
          </a:p>
        </p:txBody>
      </p:sp>
      <p:pic>
        <p:nvPicPr>
          <p:cNvPr id="9" name="Obrázok 8"/>
          <p:cNvPicPr>
            <a:picLocks noChangeAspect="1"/>
          </p:cNvPicPr>
          <p:nvPr/>
        </p:nvPicPr>
        <p:blipFill rotWithShape="1">
          <a:blip r:embed="rId4"/>
          <a:srcRect l="4842" t="19023" b="8212"/>
          <a:stretch/>
        </p:blipFill>
        <p:spPr>
          <a:xfrm>
            <a:off x="5684323" y="1482242"/>
            <a:ext cx="3959349" cy="1813303"/>
          </a:xfrm>
          <a:prstGeom prst="rect">
            <a:avLst/>
          </a:prstGeom>
          <a:ln>
            <a:solidFill>
              <a:srgbClr val="00B050"/>
            </a:solidFill>
          </a:ln>
        </p:spPr>
      </p:pic>
      <p:sp>
        <p:nvSpPr>
          <p:cNvPr id="10" name="BlokTextu 9"/>
          <p:cNvSpPr txBox="1"/>
          <p:nvPr/>
        </p:nvSpPr>
        <p:spPr>
          <a:xfrm>
            <a:off x="6726939" y="987851"/>
            <a:ext cx="2228850" cy="317459"/>
          </a:xfrm>
          <a:prstGeom prst="rect">
            <a:avLst/>
          </a:prstGeom>
          <a:noFill/>
        </p:spPr>
        <p:txBody>
          <a:bodyPr wrap="square" rtlCol="0">
            <a:spAutoFit/>
          </a:bodyPr>
          <a:lstStyle/>
          <a:p>
            <a:r>
              <a:rPr lang="sk-SK" sz="1463" dirty="0" err="1"/>
              <a:t>Osemsmerovka</a:t>
            </a:r>
            <a:endParaRPr lang="sk-SK" sz="1463" dirty="0"/>
          </a:p>
        </p:txBody>
      </p:sp>
      <p:sp>
        <p:nvSpPr>
          <p:cNvPr id="11" name="BlokTextu 10"/>
          <p:cNvSpPr txBox="1"/>
          <p:nvPr/>
        </p:nvSpPr>
        <p:spPr>
          <a:xfrm>
            <a:off x="8518679" y="4001830"/>
            <a:ext cx="874218" cy="317459"/>
          </a:xfrm>
          <a:prstGeom prst="rect">
            <a:avLst/>
          </a:prstGeom>
          <a:noFill/>
        </p:spPr>
        <p:txBody>
          <a:bodyPr wrap="square" rtlCol="0">
            <a:spAutoFit/>
          </a:bodyPr>
          <a:lstStyle/>
          <a:p>
            <a:r>
              <a:rPr lang="sk-SK" sz="1463" dirty="0"/>
              <a:t>SUDOKU</a:t>
            </a:r>
          </a:p>
        </p:txBody>
      </p:sp>
      <p:sp>
        <p:nvSpPr>
          <p:cNvPr id="12" name="BlokTextu 11"/>
          <p:cNvSpPr txBox="1"/>
          <p:nvPr/>
        </p:nvSpPr>
        <p:spPr>
          <a:xfrm>
            <a:off x="5840251" y="3687210"/>
            <a:ext cx="1823746" cy="317459"/>
          </a:xfrm>
          <a:prstGeom prst="rect">
            <a:avLst/>
          </a:prstGeom>
          <a:noFill/>
        </p:spPr>
        <p:txBody>
          <a:bodyPr wrap="square" rtlCol="0">
            <a:spAutoFit/>
          </a:bodyPr>
          <a:lstStyle/>
          <a:p>
            <a:r>
              <a:rPr lang="sk-SK" sz="1463" dirty="0"/>
              <a:t>Hľadajte 10 rozdielov</a:t>
            </a:r>
          </a:p>
        </p:txBody>
      </p:sp>
      <p:sp>
        <p:nvSpPr>
          <p:cNvPr id="13" name="BlokTextu 12"/>
          <p:cNvSpPr txBox="1"/>
          <p:nvPr/>
        </p:nvSpPr>
        <p:spPr>
          <a:xfrm>
            <a:off x="6752124" y="666699"/>
            <a:ext cx="2178481" cy="267446"/>
          </a:xfrm>
          <a:prstGeom prst="rect">
            <a:avLst/>
          </a:prstGeom>
          <a:noFill/>
        </p:spPr>
        <p:txBody>
          <a:bodyPr wrap="square" rtlCol="0">
            <a:spAutoFit/>
          </a:bodyPr>
          <a:lstStyle/>
          <a:p>
            <a:r>
              <a:rPr lang="sk-SK" sz="1138" dirty="0"/>
              <a:t>PRE BYSTRÉ HLAVY</a:t>
            </a:r>
          </a:p>
        </p:txBody>
      </p:sp>
    </p:spTree>
    <p:extLst>
      <p:ext uri="{BB962C8B-B14F-4D97-AF65-F5344CB8AC3E}">
        <p14:creationId xmlns:p14="http://schemas.microsoft.com/office/powerpoint/2010/main" val="648936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7008125" y="354229"/>
            <a:ext cx="443552" cy="217432"/>
          </a:xfrm>
          <a:prstGeom prst="rect">
            <a:avLst/>
          </a:prstGeom>
          <a:noFill/>
        </p:spPr>
        <p:txBody>
          <a:bodyPr wrap="square" rtlCol="0">
            <a:spAutoFit/>
          </a:bodyPr>
          <a:lstStyle/>
          <a:p>
            <a:r>
              <a:rPr lang="sk-SK" sz="813" dirty="0"/>
              <a:t>- 3 -</a:t>
            </a:r>
          </a:p>
        </p:txBody>
      </p:sp>
      <p:sp>
        <p:nvSpPr>
          <p:cNvPr id="5" name="BlokTextu 4"/>
          <p:cNvSpPr txBox="1"/>
          <p:nvPr/>
        </p:nvSpPr>
        <p:spPr>
          <a:xfrm>
            <a:off x="2375276" y="249028"/>
            <a:ext cx="402674" cy="217432"/>
          </a:xfrm>
          <a:prstGeom prst="rect">
            <a:avLst/>
          </a:prstGeom>
          <a:noFill/>
        </p:spPr>
        <p:txBody>
          <a:bodyPr wrap="none" rtlCol="0">
            <a:spAutoFit/>
          </a:bodyPr>
          <a:lstStyle/>
          <a:p>
            <a:r>
              <a:rPr lang="sk-SK" sz="813" dirty="0"/>
              <a:t>- 14 -</a:t>
            </a:r>
          </a:p>
        </p:txBody>
      </p:sp>
      <p:pic>
        <p:nvPicPr>
          <p:cNvPr id="9" name="Obrázok 8"/>
          <p:cNvPicPr>
            <a:picLocks noChangeAspect="1"/>
          </p:cNvPicPr>
          <p:nvPr/>
        </p:nvPicPr>
        <p:blipFill>
          <a:blip r:embed="rId2"/>
          <a:stretch>
            <a:fillRect/>
          </a:stretch>
        </p:blipFill>
        <p:spPr>
          <a:xfrm>
            <a:off x="5143541" y="1449448"/>
            <a:ext cx="4616272" cy="1386348"/>
          </a:xfrm>
          <a:prstGeom prst="rect">
            <a:avLst/>
          </a:prstGeom>
        </p:spPr>
      </p:pic>
      <p:sp>
        <p:nvSpPr>
          <p:cNvPr id="18" name="Obdĺžnik 17"/>
          <p:cNvSpPr/>
          <p:nvPr/>
        </p:nvSpPr>
        <p:spPr>
          <a:xfrm>
            <a:off x="5140030" y="4653827"/>
            <a:ext cx="3365090" cy="917944"/>
          </a:xfrm>
          <a:prstGeom prst="rect">
            <a:avLst/>
          </a:prstGeom>
        </p:spPr>
        <p:txBody>
          <a:bodyPr wrap="square">
            <a:spAutoFit/>
          </a:bodyPr>
          <a:lstStyle/>
          <a:p>
            <a:pPr algn="just">
              <a:lnSpc>
                <a:spcPct val="150000"/>
              </a:lnSpc>
              <a:spcAft>
                <a:spcPts val="813"/>
              </a:spcAft>
            </a:pPr>
            <a:r>
              <a:rPr lang="sk-SK" sz="894" dirty="0">
                <a:latin typeface="Times New Roman" panose="02020603050405020304" pitchFamily="18" charset="0"/>
                <a:ea typeface="Calibri" panose="020F0502020204030204" pitchFamily="34" charset="0"/>
                <a:cs typeface="Times New Roman" panose="02020603050405020304" pitchFamily="18" charset="0"/>
              </a:rPr>
              <a:t>V </a:t>
            </a:r>
            <a:r>
              <a:rPr lang="sk-SK" sz="894" dirty="0" err="1">
                <a:latin typeface="Times New Roman" panose="02020603050405020304" pitchFamily="18" charset="0"/>
                <a:ea typeface="Calibri" panose="020F0502020204030204" pitchFamily="34" charset="0"/>
                <a:cs typeface="Times New Roman" panose="02020603050405020304" pitchFamily="18" charset="0"/>
              </a:rPr>
              <a:t>krásnobrodskom</a:t>
            </a:r>
            <a:r>
              <a:rPr lang="sk-SK" sz="894" dirty="0">
                <a:latin typeface="Times New Roman" panose="02020603050405020304" pitchFamily="18" charset="0"/>
                <a:ea typeface="Calibri" panose="020F0502020204030204" pitchFamily="34" charset="0"/>
                <a:cs typeface="Times New Roman" panose="02020603050405020304" pitchFamily="18" charset="0"/>
              </a:rPr>
              <a:t> </a:t>
            </a: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monastyri</a:t>
            </a:r>
            <a:r>
              <a:rPr lang="sk-SK" sz="894" dirty="0">
                <a:latin typeface="Times New Roman" panose="02020603050405020304" pitchFamily="18" charset="0"/>
                <a:ea typeface="Calibri" panose="020F0502020204030204" pitchFamily="34" charset="0"/>
                <a:cs typeface="Times New Roman" panose="02020603050405020304" pitchFamily="18" charset="0"/>
              </a:rPr>
              <a:t> bol noviciát pre mladých kandidátov rehole </a:t>
            </a:r>
            <a:r>
              <a:rPr lang="sk-SK" sz="894" dirty="0" err="1">
                <a:latin typeface="Times New Roman" panose="02020603050405020304" pitchFamily="18" charset="0"/>
                <a:ea typeface="Calibri" panose="020F0502020204030204" pitchFamily="34" charset="0"/>
                <a:cs typeface="Times New Roman" panose="02020603050405020304" pitchFamily="18" charset="0"/>
              </a:rPr>
              <a:t>baziliánov</a:t>
            </a:r>
            <a:r>
              <a:rPr lang="sk-SK" sz="894" dirty="0">
                <a:latin typeface="Times New Roman" panose="02020603050405020304" pitchFamily="18" charset="0"/>
                <a:ea typeface="Calibri" panose="020F0502020204030204" pitchFamily="34" charset="0"/>
                <a:cs typeface="Times New Roman" panose="02020603050405020304" pitchFamily="18" charset="0"/>
              </a:rPr>
              <a:t>, filozofická a teologická škola. Za rok jej založenia sa považuje rok 1747 a trvala do roku 1820. Táto vysoká škola teológie, filozofie a </a:t>
            </a:r>
            <a:r>
              <a:rPr lang="sk-SK" sz="894" dirty="0" err="1">
                <a:latin typeface="Times New Roman" panose="02020603050405020304" pitchFamily="18" charset="0"/>
                <a:ea typeface="Calibri" panose="020F0502020204030204" pitchFamily="34" charset="0"/>
                <a:cs typeface="Times New Roman" panose="02020603050405020304" pitchFamily="18" charset="0"/>
              </a:rPr>
              <a:t>ikonopiseckých</a:t>
            </a:r>
            <a:r>
              <a:rPr lang="sk-SK" sz="894" dirty="0">
                <a:latin typeface="Times New Roman" panose="02020603050405020304" pitchFamily="18" charset="0"/>
                <a:ea typeface="Calibri" panose="020F0502020204030204" pitchFamily="34" charset="0"/>
                <a:cs typeface="Times New Roman" panose="02020603050405020304" pitchFamily="18" charset="0"/>
              </a:rPr>
              <a:t> štúdií mala veľký význam.</a:t>
            </a:r>
            <a:endParaRPr lang="sk-SK" sz="894" dirty="0">
              <a:latin typeface="Arial" panose="020B0604020202020204" pitchFamily="34" charset="0"/>
              <a:ea typeface="Calibri" panose="020F0502020204030204" pitchFamily="34" charset="0"/>
              <a:cs typeface="Times New Roman" panose="02020603050405020304" pitchFamily="18" charset="0"/>
            </a:endParaRPr>
          </a:p>
        </p:txBody>
      </p:sp>
      <p:sp>
        <p:nvSpPr>
          <p:cNvPr id="20" name="Obdĺžnik 19"/>
          <p:cNvSpPr/>
          <p:nvPr/>
        </p:nvSpPr>
        <p:spPr>
          <a:xfrm>
            <a:off x="6196605" y="720815"/>
            <a:ext cx="2066591" cy="267446"/>
          </a:xfrm>
          <a:prstGeom prst="rect">
            <a:avLst/>
          </a:prstGeom>
        </p:spPr>
        <p:txBody>
          <a:bodyPr wrap="none">
            <a:spAutoFit/>
          </a:bodyPr>
          <a:lstStyle/>
          <a:p>
            <a:r>
              <a:rPr lang="sk-SK" sz="1138" dirty="0"/>
              <a:t>PO STOPÁCH NAŠEJ MINULOSTI</a:t>
            </a:r>
          </a:p>
        </p:txBody>
      </p:sp>
      <p:sp>
        <p:nvSpPr>
          <p:cNvPr id="21" name="BlokTextu 20"/>
          <p:cNvSpPr txBox="1"/>
          <p:nvPr/>
        </p:nvSpPr>
        <p:spPr>
          <a:xfrm>
            <a:off x="6614523" y="954225"/>
            <a:ext cx="1230858" cy="317459"/>
          </a:xfrm>
          <a:prstGeom prst="rect">
            <a:avLst/>
          </a:prstGeom>
          <a:noFill/>
        </p:spPr>
        <p:txBody>
          <a:bodyPr wrap="square" rtlCol="0">
            <a:spAutoFit/>
          </a:bodyPr>
          <a:lstStyle/>
          <a:p>
            <a:r>
              <a:rPr lang="sk-SK" sz="1463" b="1" dirty="0">
                <a:solidFill>
                  <a:srgbClr val="7030A0"/>
                </a:solidFill>
                <a:latin typeface="Harrington" panose="04040505050A02020702" pitchFamily="82" charset="0"/>
              </a:rPr>
              <a:t>MONASTYR</a:t>
            </a:r>
          </a:p>
        </p:txBody>
      </p:sp>
      <p:pic>
        <p:nvPicPr>
          <p:cNvPr id="22" name="Obrázok 21"/>
          <p:cNvPicPr>
            <a:picLocks noChangeAspect="1"/>
          </p:cNvPicPr>
          <p:nvPr/>
        </p:nvPicPr>
        <p:blipFill>
          <a:blip r:embed="rId3"/>
          <a:stretch>
            <a:fillRect/>
          </a:stretch>
        </p:blipFill>
        <p:spPr>
          <a:xfrm>
            <a:off x="8638944" y="4741657"/>
            <a:ext cx="1184714" cy="1579618"/>
          </a:xfrm>
          <a:prstGeom prst="rect">
            <a:avLst/>
          </a:prstGeom>
          <a:ln>
            <a:solidFill>
              <a:srgbClr val="7030A0"/>
            </a:solidFill>
          </a:ln>
        </p:spPr>
      </p:pic>
      <p:sp>
        <p:nvSpPr>
          <p:cNvPr id="23" name="Obdĺžnik 22"/>
          <p:cNvSpPr/>
          <p:nvPr/>
        </p:nvSpPr>
        <p:spPr>
          <a:xfrm>
            <a:off x="5169039" y="5459654"/>
            <a:ext cx="3356940" cy="711541"/>
          </a:xfrm>
          <a:prstGeom prst="rect">
            <a:avLst/>
          </a:prstGeom>
        </p:spPr>
        <p:txBody>
          <a:bodyPr wrap="square">
            <a:spAutoFit/>
          </a:bodyPr>
          <a:lstStyle/>
          <a:p>
            <a:pPr algn="just">
              <a:lnSpc>
                <a:spcPct val="150000"/>
              </a:lnSpc>
              <a:spcAft>
                <a:spcPts val="813"/>
              </a:spcAft>
            </a:pPr>
            <a:r>
              <a:rPr lang="sk-SK" sz="894" dirty="0">
                <a:latin typeface="Times New Roman" panose="02020603050405020304" pitchFamily="18" charset="0"/>
                <a:ea typeface="Calibri" panose="020F0502020204030204" pitchFamily="34" charset="0"/>
                <a:cs typeface="Times New Roman" panose="02020603050405020304" pitchFamily="18" charset="0"/>
              </a:rPr>
              <a:t>V evidencii nehnuteľných národných kultúrnych pamiatok sú z Krásneho Brodu zapísané ruiny kláštora </a:t>
            </a:r>
            <a:r>
              <a:rPr lang="sk-SK" sz="894" dirty="0" err="1">
                <a:latin typeface="Times New Roman" panose="02020603050405020304" pitchFamily="18" charset="0"/>
                <a:ea typeface="Calibri" panose="020F0502020204030204" pitchFamily="34" charset="0"/>
                <a:cs typeface="Times New Roman" panose="02020603050405020304" pitchFamily="18" charset="0"/>
              </a:rPr>
              <a:t>baziliánov</a:t>
            </a:r>
            <a:r>
              <a:rPr lang="sk-SK" sz="894" dirty="0">
                <a:latin typeface="Times New Roman" panose="02020603050405020304" pitchFamily="18" charset="0"/>
                <a:ea typeface="Calibri" panose="020F0502020204030204" pitchFamily="34" charset="0"/>
                <a:cs typeface="Times New Roman" panose="02020603050405020304" pitchFamily="18" charset="0"/>
              </a:rPr>
              <a:t>, pôvodná kaplnka kláštora, gréckokatolícky chrám a kaštieľ s parkom.</a:t>
            </a:r>
            <a:endParaRPr lang="sk-SK" sz="894" dirty="0">
              <a:latin typeface="Arial" panose="020B0604020202020204" pitchFamily="34" charset="0"/>
              <a:ea typeface="Calibri" panose="020F0502020204030204" pitchFamily="34" charset="0"/>
              <a:cs typeface="Times New Roman" panose="02020603050405020304" pitchFamily="18" charset="0"/>
            </a:endParaRPr>
          </a:p>
        </p:txBody>
      </p:sp>
      <p:sp>
        <p:nvSpPr>
          <p:cNvPr id="25" name="Obdĺžnik 24"/>
          <p:cNvSpPr/>
          <p:nvPr/>
        </p:nvSpPr>
        <p:spPr>
          <a:xfrm>
            <a:off x="5157616" y="6068706"/>
            <a:ext cx="3509294" cy="505138"/>
          </a:xfrm>
          <a:prstGeom prst="rect">
            <a:avLst/>
          </a:prstGeom>
        </p:spPr>
        <p:txBody>
          <a:bodyPr wrap="none">
            <a:spAutoFit/>
          </a:bodyPr>
          <a:lstStyle/>
          <a:p>
            <a:pPr>
              <a:lnSpc>
                <a:spcPct val="150000"/>
              </a:lnSpc>
            </a:pPr>
            <a:r>
              <a:rPr lang="sk-SK" sz="894" dirty="0">
                <a:latin typeface="Times New Roman" panose="02020603050405020304" pitchFamily="18" charset="0"/>
                <a:ea typeface="Calibri" panose="020F0502020204030204" pitchFamily="34" charset="0"/>
              </a:rPr>
              <a:t>Odpustové slávnosti sa v Krásnom Brode konajú každoročne v júni, júli</a:t>
            </a:r>
          </a:p>
          <a:p>
            <a:pPr>
              <a:lnSpc>
                <a:spcPct val="150000"/>
              </a:lnSpc>
            </a:pPr>
            <a:r>
              <a:rPr lang="sk-SK" sz="894" dirty="0">
                <a:latin typeface="Times New Roman" panose="02020603050405020304" pitchFamily="18" charset="0"/>
                <a:ea typeface="Calibri" panose="020F0502020204030204" pitchFamily="34" charset="0"/>
              </a:rPr>
              <a:t>a októbri.</a:t>
            </a:r>
            <a:endParaRPr lang="sk-SK" sz="894" dirty="0"/>
          </a:p>
        </p:txBody>
      </p:sp>
      <p:sp>
        <p:nvSpPr>
          <p:cNvPr id="26" name="Obdĺžnik 25"/>
          <p:cNvSpPr/>
          <p:nvPr/>
        </p:nvSpPr>
        <p:spPr>
          <a:xfrm>
            <a:off x="5140030" y="3008273"/>
            <a:ext cx="4725345" cy="1743554"/>
          </a:xfrm>
          <a:prstGeom prst="rect">
            <a:avLst/>
          </a:prstGeom>
        </p:spPr>
        <p:txBody>
          <a:bodyPr wrap="square">
            <a:spAutoFit/>
          </a:bodyPr>
          <a:lstStyle/>
          <a:p>
            <a:pPr algn="just">
              <a:lnSpc>
                <a:spcPct val="150000"/>
              </a:lnSpc>
              <a:spcAft>
                <a:spcPts val="813"/>
              </a:spcAft>
            </a:pP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a:t>
            </a:r>
            <a:r>
              <a:rPr lang="sk-SK" sz="894" dirty="0">
                <a:latin typeface="Times New Roman" panose="02020603050405020304" pitchFamily="18" charset="0"/>
                <a:ea typeface="Calibri" panose="020F0502020204030204" pitchFamily="34" charset="0"/>
                <a:cs typeface="Times New Roman" panose="02020603050405020304" pitchFamily="18" charset="0"/>
              </a:rPr>
              <a:t> Zoslania svätého Ducha v Krásnom Brode je jeden z najstarších a najvýznamnejších </a:t>
            </a: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monastyrov</a:t>
            </a:r>
            <a:r>
              <a:rPr lang="sk-SK" sz="894" dirty="0">
                <a:latin typeface="Times New Roman" panose="02020603050405020304" pitchFamily="18" charset="0"/>
                <a:ea typeface="Calibri" panose="020F0502020204030204" pitchFamily="34" charset="0"/>
                <a:cs typeface="Times New Roman" panose="02020603050405020304" pitchFamily="18" charset="0"/>
              </a:rPr>
              <a:t> (</a:t>
            </a: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a:t>
            </a:r>
            <a:r>
              <a:rPr lang="sk-SK" sz="894" dirty="0">
                <a:latin typeface="Times New Roman" panose="02020603050405020304" pitchFamily="18" charset="0"/>
                <a:ea typeface="Calibri" panose="020F0502020204030204" pitchFamily="34" charset="0"/>
                <a:cs typeface="Times New Roman" panose="02020603050405020304" pitchFamily="18" charset="0"/>
              </a:rPr>
              <a:t> – kláštor mníchov východného obradu) na Slovensku. Jeho začiatky sú  zahalené rúškom tajomstva, legiend a hypotéz (</a:t>
            </a:r>
            <a:r>
              <a:rPr lang="sk-SK" sz="894" dirty="0" err="1">
                <a:latin typeface="Times New Roman" panose="02020603050405020304" pitchFamily="18" charset="0"/>
                <a:ea typeface="Calibri" panose="020F0502020204030204" pitchFamily="34" charset="0"/>
                <a:cs typeface="Times New Roman" panose="02020603050405020304" pitchFamily="18" charset="0"/>
              </a:rPr>
              <a:t>cyrilometodejská</a:t>
            </a:r>
            <a:r>
              <a:rPr lang="sk-SK" sz="894" dirty="0">
                <a:latin typeface="Times New Roman" panose="02020603050405020304" pitchFamily="18" charset="0"/>
                <a:ea typeface="Calibri" panose="020F0502020204030204" pitchFamily="34" charset="0"/>
                <a:cs typeface="Times New Roman" panose="02020603050405020304" pitchFamily="18" charset="0"/>
              </a:rPr>
              <a:t> tradícia, počiatky kláštora v 14. storočí, zázračné uzdravenie slepého žobráka). Trikrát bol </a:t>
            </a: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a:t>
            </a:r>
            <a:r>
              <a:rPr lang="sk-SK" sz="894" dirty="0">
                <a:latin typeface="Times New Roman" panose="02020603050405020304" pitchFamily="18" charset="0"/>
                <a:ea typeface="Calibri" panose="020F0502020204030204" pitchFamily="34" charset="0"/>
                <a:cs typeface="Times New Roman" panose="02020603050405020304" pitchFamily="18" charset="0"/>
              </a:rPr>
              <a:t> zničený (prvýkrát v rokoch 1703-1711). Na dlhé roky pre </a:t>
            </a: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a:t>
            </a:r>
            <a:r>
              <a:rPr lang="sk-SK" sz="894" dirty="0">
                <a:latin typeface="Times New Roman" panose="02020603050405020304" pitchFamily="18" charset="0"/>
                <a:ea typeface="Calibri" panose="020F0502020204030204" pitchFamily="34" charset="0"/>
                <a:cs typeface="Times New Roman" panose="02020603050405020304" pitchFamily="18" charset="0"/>
              </a:rPr>
              <a:t> sa stal osudným rok 1915, kedy tadiaľto prechádzal front a  murovaný chrám a samotný </a:t>
            </a:r>
            <a:r>
              <a:rPr lang="sk-SK" sz="894" dirty="0" err="1">
                <a:latin typeface="Times New Roman" panose="02020603050405020304" pitchFamily="18" charset="0"/>
                <a:ea typeface="Calibri" panose="020F0502020204030204" pitchFamily="34" charset="0"/>
                <a:cs typeface="Times New Roman" panose="02020603050405020304" pitchFamily="18" charset="0"/>
              </a:rPr>
              <a:t>monastyr</a:t>
            </a:r>
            <a:r>
              <a:rPr lang="sk-SK" sz="894" dirty="0">
                <a:latin typeface="Times New Roman" panose="02020603050405020304" pitchFamily="18" charset="0"/>
                <a:ea typeface="Calibri" panose="020F0502020204030204" pitchFamily="34" charset="0"/>
                <a:cs typeface="Times New Roman" panose="02020603050405020304" pitchFamily="18" charset="0"/>
              </a:rPr>
              <a:t> boli zdevastované.  Kaplnka </a:t>
            </a:r>
            <a:r>
              <a:rPr lang="sk-SK" sz="894" dirty="0" err="1">
                <a:latin typeface="Times New Roman" panose="02020603050405020304" pitchFamily="18" charset="0"/>
                <a:ea typeface="Calibri" panose="020F0502020204030204" pitchFamily="34" charset="0"/>
                <a:cs typeface="Times New Roman" panose="02020603050405020304" pitchFamily="18" charset="0"/>
              </a:rPr>
              <a:t>Pokrova</a:t>
            </a:r>
            <a:r>
              <a:rPr lang="sk-SK" sz="894" dirty="0">
                <a:latin typeface="Times New Roman" panose="02020603050405020304" pitchFamily="18" charset="0"/>
                <a:ea typeface="Calibri" panose="020F0502020204030204" pitchFamily="34" charset="0"/>
                <a:cs typeface="Times New Roman" panose="02020603050405020304" pitchFamily="18" charset="0"/>
              </a:rPr>
              <a:t>, v ktorej od nepamäti bola umiestnená </a:t>
            </a:r>
            <a:r>
              <a:rPr lang="sk-SK" sz="894" dirty="0" err="1">
                <a:latin typeface="Times New Roman" panose="02020603050405020304" pitchFamily="18" charset="0"/>
                <a:ea typeface="Calibri" panose="020F0502020204030204" pitchFamily="34" charset="0"/>
                <a:cs typeface="Times New Roman" panose="02020603050405020304" pitchFamily="18" charset="0"/>
              </a:rPr>
              <a:t>čudotvorná</a:t>
            </a:r>
            <a:r>
              <a:rPr lang="sk-SK" sz="894" dirty="0">
                <a:latin typeface="Times New Roman" panose="02020603050405020304" pitchFamily="18" charset="0"/>
                <a:ea typeface="Calibri" panose="020F0502020204030204" pitchFamily="34" charset="0"/>
                <a:cs typeface="Times New Roman" panose="02020603050405020304" pitchFamily="18" charset="0"/>
              </a:rPr>
              <a:t> ikona presvätej Bohorodičky v barokovom tepanom striebornom obale, bola prebudovaná do terajšej podoby v roku 1759.</a:t>
            </a:r>
            <a:endParaRPr lang="sk-SK" sz="894" dirty="0">
              <a:latin typeface="Arial" panose="020B0604020202020204" pitchFamily="34" charset="0"/>
              <a:ea typeface="Calibri" panose="020F0502020204030204" pitchFamily="34" charset="0"/>
              <a:cs typeface="Times New Roman" panose="02020603050405020304" pitchFamily="18" charset="0"/>
            </a:endParaRPr>
          </a:p>
        </p:txBody>
      </p:sp>
      <p:sp>
        <p:nvSpPr>
          <p:cNvPr id="2" name="Obdĺžnik 1"/>
          <p:cNvSpPr/>
          <p:nvPr/>
        </p:nvSpPr>
        <p:spPr>
          <a:xfrm>
            <a:off x="78047" y="997565"/>
            <a:ext cx="4953000" cy="542456"/>
          </a:xfrm>
          <a:prstGeom prst="rect">
            <a:avLst/>
          </a:prstGeom>
        </p:spPr>
        <p:txBody>
          <a:bodyPr>
            <a:spAutoFit/>
          </a:bodyPr>
          <a:lstStyle/>
          <a:p>
            <a:pPr>
              <a:spcBef>
                <a:spcPct val="0"/>
              </a:spcBef>
            </a:pPr>
            <a:r>
              <a:rPr lang="sk-SK" altLang="sk-SK" sz="975" dirty="0">
                <a:latin typeface="Arial" panose="020B0604020202020204" pitchFamily="34" charset="0"/>
              </a:rPr>
              <a:t>Pýta sa učiteľka druháčika Martina.</a:t>
            </a:r>
          </a:p>
          <a:p>
            <a:pPr>
              <a:spcBef>
                <a:spcPct val="0"/>
              </a:spcBef>
            </a:pPr>
            <a:r>
              <a:rPr lang="sk-SK" altLang="sk-SK" sz="975" dirty="0">
                <a:latin typeface="Arial" panose="020B0604020202020204" pitchFamily="34" charset="0"/>
              </a:rPr>
              <a:t>-Aké ročné obdobia poznáš?</a:t>
            </a:r>
          </a:p>
          <a:p>
            <a:pPr>
              <a:spcBef>
                <a:spcPct val="0"/>
              </a:spcBef>
            </a:pPr>
            <a:r>
              <a:rPr lang="sk-SK" altLang="sk-SK" sz="975" dirty="0">
                <a:latin typeface="Arial" panose="020B0604020202020204" pitchFamily="34" charset="0"/>
              </a:rPr>
              <a:t>-Školský rok a prázdniny, prosím.</a:t>
            </a:r>
          </a:p>
        </p:txBody>
      </p:sp>
      <p:sp>
        <p:nvSpPr>
          <p:cNvPr id="3" name="Obdĺžnik 2"/>
          <p:cNvSpPr/>
          <p:nvPr/>
        </p:nvSpPr>
        <p:spPr>
          <a:xfrm>
            <a:off x="1619764" y="1669848"/>
            <a:ext cx="2978483" cy="692497"/>
          </a:xfrm>
          <a:prstGeom prst="rect">
            <a:avLst/>
          </a:prstGeom>
        </p:spPr>
        <p:txBody>
          <a:bodyPr wrap="square">
            <a:spAutoFit/>
          </a:bodyPr>
          <a:lstStyle/>
          <a:p>
            <a:pPr>
              <a:spcBef>
                <a:spcPct val="0"/>
              </a:spcBef>
            </a:pPr>
            <a:r>
              <a:rPr lang="sk-SK" altLang="sk-SK" sz="975" dirty="0">
                <a:latin typeface="Arial" panose="020B0604020202020204" pitchFamily="34" charset="0"/>
              </a:rPr>
              <a:t>Klopanie na nebeskú bránu.</a:t>
            </a:r>
          </a:p>
          <a:p>
            <a:pPr>
              <a:spcBef>
                <a:spcPct val="0"/>
              </a:spcBef>
            </a:pPr>
            <a:r>
              <a:rPr lang="sk-SK" altLang="sk-SK" sz="975" dirty="0">
                <a:latin typeface="Arial" panose="020B0604020202020204" pitchFamily="34" charset="0"/>
              </a:rPr>
              <a:t>Svätý Peter zakričí: „Čo je?“</a:t>
            </a:r>
          </a:p>
          <a:p>
            <a:pPr>
              <a:spcBef>
                <a:spcPct val="0"/>
              </a:spcBef>
            </a:pPr>
            <a:r>
              <a:rPr lang="sk-SK" altLang="sk-SK" sz="975" dirty="0">
                <a:latin typeface="Arial" panose="020B0604020202020204" pitchFamily="34" charset="0"/>
              </a:rPr>
              <a:t>Nato sa ozve: „Nehovorí sa čo je, ale kto je!“</a:t>
            </a:r>
          </a:p>
          <a:p>
            <a:pPr>
              <a:spcBef>
                <a:spcPct val="0"/>
              </a:spcBef>
            </a:pPr>
            <a:r>
              <a:rPr lang="sk-SK" altLang="sk-SK" sz="975" dirty="0">
                <a:latin typeface="Arial" panose="020B0604020202020204" pitchFamily="34" charset="0"/>
              </a:rPr>
              <a:t>Svätý Peter si povzdychne: „Bože, zase učiteľka!“</a:t>
            </a:r>
          </a:p>
        </p:txBody>
      </p:sp>
      <p:sp>
        <p:nvSpPr>
          <p:cNvPr id="6" name="Obdĺžnik 5"/>
          <p:cNvSpPr/>
          <p:nvPr/>
        </p:nvSpPr>
        <p:spPr>
          <a:xfrm>
            <a:off x="-17018" y="5778780"/>
            <a:ext cx="4953000" cy="392415"/>
          </a:xfrm>
          <a:prstGeom prst="rect">
            <a:avLst/>
          </a:prstGeom>
        </p:spPr>
        <p:txBody>
          <a:bodyPr>
            <a:spAutoFit/>
          </a:bodyPr>
          <a:lstStyle/>
          <a:p>
            <a:pPr>
              <a:spcBef>
                <a:spcPct val="0"/>
              </a:spcBef>
            </a:pPr>
            <a:r>
              <a:rPr lang="sk-SK" altLang="sk-SK" sz="975" dirty="0">
                <a:latin typeface="Arial" panose="020B0604020202020204" pitchFamily="34" charset="0"/>
              </a:rPr>
              <a:t>Sedia dvaja malí prváci a jeden hovorí druhému:</a:t>
            </a:r>
          </a:p>
          <a:p>
            <a:pPr>
              <a:spcBef>
                <a:spcPct val="0"/>
              </a:spcBef>
            </a:pPr>
            <a:r>
              <a:rPr lang="sk-SK" altLang="sk-SK" sz="975" dirty="0">
                <a:latin typeface="Arial" panose="020B0604020202020204" pitchFamily="34" charset="0"/>
              </a:rPr>
              <a:t>-Už len 56 rokov a ideme do dôchodku.</a:t>
            </a:r>
          </a:p>
        </p:txBody>
      </p:sp>
      <p:sp>
        <p:nvSpPr>
          <p:cNvPr id="7" name="Obdĺžnik 6"/>
          <p:cNvSpPr/>
          <p:nvPr/>
        </p:nvSpPr>
        <p:spPr>
          <a:xfrm>
            <a:off x="0" y="2454904"/>
            <a:ext cx="4953000" cy="467500"/>
          </a:xfrm>
          <a:prstGeom prst="rect">
            <a:avLst/>
          </a:prstGeom>
        </p:spPr>
        <p:txBody>
          <a:bodyPr>
            <a:spAutoFit/>
          </a:bodyPr>
          <a:lstStyle/>
          <a:p>
            <a:r>
              <a:rPr lang="sk-SK" sz="1463" dirty="0">
                <a:latin typeface="Arial" panose="020B0604020202020204" pitchFamily="34" charset="0"/>
                <a:cs typeface="Arial" panose="020B0604020202020204" pitchFamily="34" charset="0"/>
              </a:rPr>
              <a:t>-</a:t>
            </a:r>
            <a:r>
              <a:rPr lang="sk-SK" sz="975" dirty="0">
                <a:latin typeface="Arial" panose="020B0604020202020204" pitchFamily="34" charset="0"/>
                <a:cs typeface="Arial" panose="020B0604020202020204" pitchFamily="34" charset="0"/>
              </a:rPr>
              <a:t>Prečo môj syn dostal zo zemepisu pätorku?</a:t>
            </a:r>
          </a:p>
          <a:p>
            <a:r>
              <a:rPr lang="sk-SK" sz="975" dirty="0">
                <a:latin typeface="Arial" panose="020B0604020202020204" pitchFamily="34" charset="0"/>
                <a:cs typeface="Arial" panose="020B0604020202020204" pitchFamily="34" charset="0"/>
              </a:rPr>
              <a:t>-Lebo hľadal Rimavskú Sobotu v kalendári.</a:t>
            </a:r>
          </a:p>
        </p:txBody>
      </p:sp>
      <p:sp>
        <p:nvSpPr>
          <p:cNvPr id="8" name="Obdĺžnik 7"/>
          <p:cNvSpPr/>
          <p:nvPr/>
        </p:nvSpPr>
        <p:spPr>
          <a:xfrm>
            <a:off x="2055125" y="2993351"/>
            <a:ext cx="4953000" cy="767582"/>
          </a:xfrm>
          <a:prstGeom prst="rect">
            <a:avLst/>
          </a:prstGeom>
        </p:spPr>
        <p:txBody>
          <a:bodyPr>
            <a:spAutoFit/>
          </a:bodyPr>
          <a:lstStyle/>
          <a:p>
            <a:r>
              <a:rPr lang="sk-SK" sz="975" dirty="0">
                <a:latin typeface="Arial" panose="020B0604020202020204" pitchFamily="34" charset="0"/>
                <a:cs typeface="Arial" panose="020B0604020202020204" pitchFamily="34" charset="0"/>
              </a:rPr>
              <a:t>Na hodine slovenčiny chváli učiteľka žiaka:</a:t>
            </a:r>
          </a:p>
          <a:p>
            <a:pPr marL="232172" indent="-232172">
              <a:buFontTx/>
              <a:buChar char="-"/>
            </a:pPr>
            <a:r>
              <a:rPr lang="sk-SK" sz="975" dirty="0">
                <a:latin typeface="Arial" panose="020B0604020202020204" pitchFamily="34" charset="0"/>
                <a:cs typeface="Arial" panose="020B0604020202020204" pitchFamily="34" charset="0"/>
              </a:rPr>
              <a:t>Výborne, Janko, urobil si len dve chyby!</a:t>
            </a:r>
          </a:p>
          <a:p>
            <a:pPr marL="232172" indent="-232172">
              <a:buFontTx/>
              <a:buChar char="-"/>
            </a:pPr>
            <a:r>
              <a:rPr lang="sk-SK" sz="975" dirty="0">
                <a:latin typeface="Arial" panose="020B0604020202020204" pitchFamily="34" charset="0"/>
                <a:cs typeface="Arial" panose="020B0604020202020204" pitchFamily="34" charset="0"/>
              </a:rPr>
              <a:t>A teraz pekne napíšeme druhé slovo!</a:t>
            </a:r>
          </a:p>
          <a:p>
            <a:pPr marL="232172" indent="-232172">
              <a:buFontTx/>
              <a:buChar char="-"/>
            </a:pPr>
            <a:endParaRPr lang="sk-SK" sz="1463" dirty="0"/>
          </a:p>
        </p:txBody>
      </p:sp>
      <p:sp>
        <p:nvSpPr>
          <p:cNvPr id="10" name="Obdĺžnik 9"/>
          <p:cNvSpPr/>
          <p:nvPr/>
        </p:nvSpPr>
        <p:spPr>
          <a:xfrm>
            <a:off x="47469" y="3723091"/>
            <a:ext cx="4953000" cy="692497"/>
          </a:xfrm>
          <a:prstGeom prst="rect">
            <a:avLst/>
          </a:prstGeom>
        </p:spPr>
        <p:txBody>
          <a:bodyPr>
            <a:spAutoFit/>
          </a:bodyPr>
          <a:lstStyle/>
          <a:p>
            <a:r>
              <a:rPr lang="sk-SK" sz="975" dirty="0">
                <a:latin typeface="Arial" panose="020B0604020202020204" pitchFamily="34" charset="0"/>
                <a:cs typeface="Arial" panose="020B0604020202020204" pitchFamily="34" charset="0"/>
              </a:rPr>
              <a:t>Jožko ráno v izbe plače. Mamička za ním príde a pýta sa: „Prečo plačeš?"</a:t>
            </a:r>
          </a:p>
          <a:p>
            <a:r>
              <a:rPr lang="sk-SK" sz="975" dirty="0">
                <a:latin typeface="Arial" panose="020B0604020202020204" pitchFamily="34" charset="0"/>
                <a:cs typeface="Arial" panose="020B0604020202020204" pitchFamily="34" charset="0"/>
              </a:rPr>
              <a:t>A Jožko odpovie: „Snívalo sa mi, že nám zhorela škola."</a:t>
            </a:r>
          </a:p>
          <a:p>
            <a:r>
              <a:rPr lang="sk-SK" sz="975" dirty="0">
                <a:latin typeface="Arial" panose="020B0604020202020204" pitchFamily="34" charset="0"/>
                <a:cs typeface="Arial" panose="020B0604020202020204" pitchFamily="34" charset="0"/>
              </a:rPr>
              <a:t>Mamička ho utešuje: „Veď to bol len sen."</a:t>
            </a:r>
          </a:p>
          <a:p>
            <a:r>
              <a:rPr lang="sk-SK" sz="975" dirty="0">
                <a:latin typeface="Arial" panose="020B0604020202020204" pitchFamily="34" charset="0"/>
                <a:cs typeface="Arial" panose="020B0604020202020204" pitchFamily="34" charset="0"/>
              </a:rPr>
              <a:t>Jožko hovorí: „A prečo myslíš, že plačem?"</a:t>
            </a:r>
          </a:p>
        </p:txBody>
      </p:sp>
      <p:sp>
        <p:nvSpPr>
          <p:cNvPr id="11" name="Obdĺžnik 10"/>
          <p:cNvSpPr/>
          <p:nvPr/>
        </p:nvSpPr>
        <p:spPr>
          <a:xfrm>
            <a:off x="2840232" y="5128348"/>
            <a:ext cx="2095750" cy="1442703"/>
          </a:xfrm>
          <a:prstGeom prst="rect">
            <a:avLst/>
          </a:prstGeom>
        </p:spPr>
        <p:txBody>
          <a:bodyPr wrap="square">
            <a:spAutoFit/>
          </a:bodyPr>
          <a:lstStyle/>
          <a:p>
            <a:r>
              <a:rPr lang="sk-SK" sz="975" b="1" dirty="0"/>
              <a:t>Škola očami žiakov</a:t>
            </a:r>
          </a:p>
          <a:p>
            <a:endParaRPr lang="sk-SK" sz="975" b="1" dirty="0"/>
          </a:p>
          <a:p>
            <a:r>
              <a:rPr lang="sk-SK" sz="975" b="1" dirty="0"/>
              <a:t>Pätorka –</a:t>
            </a:r>
            <a:r>
              <a:rPr lang="sk-SK" sz="975" dirty="0"/>
              <a:t> Chlieb náš každodenný</a:t>
            </a:r>
          </a:p>
          <a:p>
            <a:r>
              <a:rPr lang="sk-SK" sz="975" b="1" dirty="0"/>
              <a:t>Odpoveď pri tabuli – </a:t>
            </a:r>
            <a:r>
              <a:rPr lang="sk-SK" sz="975" dirty="0"/>
              <a:t>Sám vojak v poli</a:t>
            </a:r>
          </a:p>
          <a:p>
            <a:r>
              <a:rPr lang="sk-SK" sz="975" b="1" dirty="0"/>
              <a:t>Ťahák </a:t>
            </a:r>
            <a:r>
              <a:rPr lang="sk-SK" sz="975" dirty="0"/>
              <a:t>– Topiaci sa stebla chytá</a:t>
            </a:r>
          </a:p>
          <a:p>
            <a:r>
              <a:rPr lang="sk-SK" sz="975" b="1" dirty="0"/>
              <a:t>Vysvedčenie</a:t>
            </a:r>
            <a:r>
              <a:rPr lang="sk-SK" sz="975" dirty="0"/>
              <a:t> – Zmluva s diablom</a:t>
            </a:r>
          </a:p>
          <a:p>
            <a:r>
              <a:rPr lang="sk-SK" sz="975" b="1" dirty="0"/>
              <a:t>Dejepis</a:t>
            </a:r>
            <a:r>
              <a:rPr lang="sk-SK" sz="975" dirty="0"/>
              <a:t> – Film pre pamätníkov</a:t>
            </a:r>
          </a:p>
          <a:p>
            <a:r>
              <a:rPr lang="sk-SK" sz="975" b="1" dirty="0"/>
              <a:t>Zborovňa </a:t>
            </a:r>
            <a:r>
              <a:rPr lang="sk-SK" sz="975" dirty="0"/>
              <a:t>– Sídlo nepriateľa</a:t>
            </a:r>
          </a:p>
          <a:p>
            <a:r>
              <a:rPr lang="sk-SK" sz="975" b="1" dirty="0"/>
              <a:t>Naša trieda </a:t>
            </a:r>
            <a:r>
              <a:rPr lang="sk-SK" sz="975" dirty="0"/>
              <a:t>– Planéta opíc</a:t>
            </a:r>
          </a:p>
        </p:txBody>
      </p:sp>
      <p:sp>
        <p:nvSpPr>
          <p:cNvPr id="12" name="Obdĺžnik 11"/>
          <p:cNvSpPr/>
          <p:nvPr/>
        </p:nvSpPr>
        <p:spPr>
          <a:xfrm>
            <a:off x="79816" y="4639153"/>
            <a:ext cx="4953000" cy="692497"/>
          </a:xfrm>
          <a:prstGeom prst="rect">
            <a:avLst/>
          </a:prstGeom>
        </p:spPr>
        <p:txBody>
          <a:bodyPr>
            <a:spAutoFit/>
          </a:bodyPr>
          <a:lstStyle/>
          <a:p>
            <a:r>
              <a:rPr lang="sk-SK" sz="975" dirty="0">
                <a:latin typeface="Arial" panose="020B0604020202020204" pitchFamily="34" charset="0"/>
                <a:cs typeface="Arial" panose="020B0604020202020204" pitchFamily="34" charset="0"/>
              </a:rPr>
              <a:t>Mirko, čo povedal </a:t>
            </a:r>
            <a:r>
              <a:rPr lang="sk-SK" sz="975" dirty="0" err="1">
                <a:latin typeface="Arial" panose="020B0604020202020204" pitchFamily="34" charset="0"/>
                <a:cs typeface="Arial" panose="020B0604020202020204" pitchFamily="34" charset="0"/>
              </a:rPr>
              <a:t>tatinko</a:t>
            </a:r>
            <a:r>
              <a:rPr lang="sk-SK" sz="975" dirty="0">
                <a:latin typeface="Arial" panose="020B0604020202020204" pitchFamily="34" charset="0"/>
                <a:cs typeface="Arial" panose="020B0604020202020204" pitchFamily="34" charset="0"/>
              </a:rPr>
              <a:t> na tvoje vysvedčenie? </a:t>
            </a:r>
            <a:br>
              <a:rPr lang="sk-SK" sz="975" dirty="0">
                <a:latin typeface="Arial" panose="020B0604020202020204" pitchFamily="34" charset="0"/>
                <a:cs typeface="Arial" panose="020B0604020202020204" pitchFamily="34" charset="0"/>
              </a:rPr>
            </a:br>
            <a:r>
              <a:rPr lang="sk-SK" sz="975" dirty="0">
                <a:latin typeface="Arial" panose="020B0604020202020204" pitchFamily="34" charset="0"/>
                <a:cs typeface="Arial" panose="020B0604020202020204" pitchFamily="34" charset="0"/>
              </a:rPr>
              <a:t>- Nič, len krútil hlavou. </a:t>
            </a:r>
            <a:br>
              <a:rPr lang="sk-SK" sz="975" dirty="0">
                <a:latin typeface="Arial" panose="020B0604020202020204" pitchFamily="34" charset="0"/>
                <a:cs typeface="Arial" panose="020B0604020202020204" pitchFamily="34" charset="0"/>
              </a:rPr>
            </a:br>
            <a:r>
              <a:rPr lang="sk-SK" sz="975" dirty="0">
                <a:latin typeface="Arial" panose="020B0604020202020204" pitchFamily="34" charset="0"/>
                <a:cs typeface="Arial" panose="020B0604020202020204" pitchFamily="34" charset="0"/>
              </a:rPr>
              <a:t>- Takže to nebolo tak strašné, nie? </a:t>
            </a:r>
            <a:br>
              <a:rPr lang="sk-SK" sz="975" dirty="0">
                <a:latin typeface="Arial" panose="020B0604020202020204" pitchFamily="34" charset="0"/>
                <a:cs typeface="Arial" panose="020B0604020202020204" pitchFamily="34" charset="0"/>
              </a:rPr>
            </a:br>
            <a:r>
              <a:rPr lang="sk-SK" sz="975" dirty="0">
                <a:latin typeface="Arial" panose="020B0604020202020204" pitchFamily="34" charset="0"/>
                <a:cs typeface="Arial" panose="020B0604020202020204" pitchFamily="34" charset="0"/>
              </a:rPr>
              <a:t>- Bolo, on krútil mojou hlavou...</a:t>
            </a:r>
          </a:p>
        </p:txBody>
      </p:sp>
      <p:sp>
        <p:nvSpPr>
          <p:cNvPr id="13" name="BlokTextu 12"/>
          <p:cNvSpPr txBox="1"/>
          <p:nvPr/>
        </p:nvSpPr>
        <p:spPr>
          <a:xfrm>
            <a:off x="1271940" y="556302"/>
            <a:ext cx="2206672" cy="267446"/>
          </a:xfrm>
          <a:prstGeom prst="rect">
            <a:avLst/>
          </a:prstGeom>
          <a:noFill/>
        </p:spPr>
        <p:txBody>
          <a:bodyPr wrap="square" rtlCol="0">
            <a:spAutoFit/>
          </a:bodyPr>
          <a:lstStyle/>
          <a:p>
            <a:r>
              <a:rPr lang="sk-SK" sz="1138" b="1" dirty="0"/>
              <a:t>Humor zo školských lavíc</a:t>
            </a:r>
          </a:p>
        </p:txBody>
      </p:sp>
      <p:pic>
        <p:nvPicPr>
          <p:cNvPr id="15" name="Obrázok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1114" y="756653"/>
            <a:ext cx="1236383" cy="1167146"/>
          </a:xfrm>
          <a:prstGeom prst="rect">
            <a:avLst/>
          </a:prstGeom>
        </p:spPr>
      </p:pic>
    </p:spTree>
    <p:extLst>
      <p:ext uri="{BB962C8B-B14F-4D97-AF65-F5344CB8AC3E}">
        <p14:creationId xmlns:p14="http://schemas.microsoft.com/office/powerpoint/2010/main" val="35651991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431584" y="253615"/>
            <a:ext cx="709683" cy="217432"/>
          </a:xfrm>
          <a:prstGeom prst="rect">
            <a:avLst/>
          </a:prstGeom>
          <a:noFill/>
        </p:spPr>
        <p:txBody>
          <a:bodyPr wrap="square" rtlCol="0">
            <a:spAutoFit/>
          </a:bodyPr>
          <a:lstStyle/>
          <a:p>
            <a:r>
              <a:rPr lang="sk-SK" sz="813" dirty="0"/>
              <a:t>- 4 -</a:t>
            </a:r>
          </a:p>
        </p:txBody>
      </p:sp>
      <p:sp>
        <p:nvSpPr>
          <p:cNvPr id="5" name="BlokTextu 4"/>
          <p:cNvSpPr txBox="1"/>
          <p:nvPr/>
        </p:nvSpPr>
        <p:spPr>
          <a:xfrm>
            <a:off x="7186334" y="253615"/>
            <a:ext cx="402674" cy="217432"/>
          </a:xfrm>
          <a:prstGeom prst="rect">
            <a:avLst/>
          </a:prstGeom>
          <a:noFill/>
        </p:spPr>
        <p:txBody>
          <a:bodyPr wrap="none" rtlCol="0">
            <a:spAutoFit/>
          </a:bodyPr>
          <a:lstStyle/>
          <a:p>
            <a:r>
              <a:rPr lang="sk-SK" sz="813" dirty="0"/>
              <a:t>- 13 -</a:t>
            </a:r>
          </a:p>
        </p:txBody>
      </p:sp>
      <p:pic>
        <p:nvPicPr>
          <p:cNvPr id="3" name="Obrázok 2"/>
          <p:cNvPicPr>
            <a:picLocks noChangeAspect="1"/>
          </p:cNvPicPr>
          <p:nvPr/>
        </p:nvPicPr>
        <p:blipFill>
          <a:blip r:embed="rId2"/>
          <a:stretch>
            <a:fillRect/>
          </a:stretch>
        </p:blipFill>
        <p:spPr>
          <a:xfrm>
            <a:off x="5091834" y="728421"/>
            <a:ext cx="4705466" cy="5904854"/>
          </a:xfrm>
          <a:prstGeom prst="rect">
            <a:avLst/>
          </a:prstGeom>
        </p:spPr>
      </p:pic>
      <p:sp>
        <p:nvSpPr>
          <p:cNvPr id="2" name="Obdĺžnik 1"/>
          <p:cNvSpPr/>
          <p:nvPr/>
        </p:nvSpPr>
        <p:spPr>
          <a:xfrm>
            <a:off x="5656940" y="1663500"/>
            <a:ext cx="3470088" cy="4177490"/>
          </a:xfrm>
          <a:prstGeom prst="rect">
            <a:avLst/>
          </a:prstGeom>
        </p:spPr>
        <p:txBody>
          <a:bodyPr wrap="square">
            <a:spAutoFit/>
          </a:bodyPr>
          <a:lstStyle/>
          <a:p>
            <a:pPr>
              <a:lnSpc>
                <a:spcPct val="115000"/>
              </a:lnSpc>
              <a:spcAft>
                <a:spcPts val="813"/>
              </a:spcAft>
            </a:pPr>
            <a:r>
              <a:rPr lang="sk-SK" sz="975" b="1" dirty="0">
                <a:latin typeface="Tempus Sans ITC" panose="04020404030D07020202" pitchFamily="82" charset="0"/>
                <a:ea typeface="Calibri" panose="020F0502020204030204" pitchFamily="34" charset="0"/>
                <a:cs typeface="Times New Roman" panose="02020603050405020304" pitchFamily="18" charset="0"/>
              </a:rPr>
              <a:t>                          15 rád ako zabiť nudu</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 Zatancuj si nejaký tanec ( YouTube, Just </a:t>
            </a:r>
            <a:r>
              <a:rPr lang="sk-SK" sz="894" dirty="0" err="1">
                <a:latin typeface="Tempus Sans ITC" panose="04020404030D07020202" pitchFamily="82" charset="0"/>
                <a:ea typeface="Calibri" panose="020F0502020204030204" pitchFamily="34" charset="0"/>
                <a:cs typeface="Times New Roman" panose="02020603050405020304" pitchFamily="18" charset="0"/>
              </a:rPr>
              <a:t>Dance</a:t>
            </a:r>
            <a:r>
              <a:rPr lang="sk-SK" sz="894" dirty="0">
                <a:latin typeface="Tempus Sans ITC" panose="04020404030D07020202" pitchFamily="82" charset="0"/>
                <a:ea typeface="Calibri" panose="020F0502020204030204" pitchFamily="34" charset="0"/>
                <a:cs typeface="Times New Roman" panose="02020603050405020304" pitchFamily="18" charset="0"/>
              </a:rPr>
              <a:t>...)</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2. Vyskúšaj s kamarátom nejaký šport,  čo ťa zaujal.</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3. Skús si pozrieť svoj obľúbený film znova.</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4. Prečítaj si nejakú dobrú knihu. </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5. Napíš svoje pocity na papier.</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6. Skús si začať pestovať nejakú rastlinu ( napr. mätu, pažítku...)</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7. Napíš nejaký príbeh.</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8. Urob si chladený černicový nápoj ( recept nájdeš na </a:t>
            </a:r>
            <a:r>
              <a:rPr lang="sk-SK" sz="894" dirty="0" smtClean="0">
                <a:latin typeface="Tempus Sans ITC" panose="04020404030D07020202" pitchFamily="82" charset="0"/>
                <a:ea typeface="Calibri" panose="020F0502020204030204" pitchFamily="34" charset="0"/>
                <a:cs typeface="Times New Roman" panose="02020603050405020304" pitchFamily="18" charset="0"/>
              </a:rPr>
              <a:t>strane</a:t>
            </a:r>
            <a:r>
              <a:rPr lang="sk-SK" sz="894" dirty="0">
                <a:latin typeface="Tempus Sans ITC" panose="04020404030D07020202" pitchFamily="82" charset="0"/>
                <a:ea typeface="Calibri" panose="020F0502020204030204" pitchFamily="34" charset="0"/>
                <a:cs typeface="Times New Roman" panose="02020603050405020304" pitchFamily="18" charset="0"/>
              </a:rPr>
              <a:t> </a:t>
            </a:r>
            <a:r>
              <a:rPr lang="sk-SK" sz="894" dirty="0" smtClean="0">
                <a:latin typeface="Tempus Sans ITC" panose="04020404030D07020202" pitchFamily="82" charset="0"/>
                <a:ea typeface="Calibri" panose="020F0502020204030204" pitchFamily="34" charset="0"/>
                <a:cs typeface="Times New Roman" panose="02020603050405020304" pitchFamily="18" charset="0"/>
              </a:rPr>
              <a:t>11</a:t>
            </a:r>
            <a:r>
              <a:rPr lang="sk-SK" sz="894" dirty="0" smtClean="0">
                <a:latin typeface="Tempus Sans ITC" panose="04020404030D07020202" pitchFamily="82" charset="0"/>
                <a:ea typeface="Calibri" panose="020F0502020204030204" pitchFamily="34" charset="0"/>
                <a:cs typeface="Times New Roman" panose="02020603050405020304" pitchFamily="18" charset="0"/>
              </a:rPr>
              <a:t>)</a:t>
            </a:r>
            <a:endParaRPr lang="sk-SK" sz="894" dirty="0">
              <a:latin typeface="Tempus Sans ITC" panose="04020404030D07020202" pitchFamily="82" charset="0"/>
              <a:ea typeface="Calibri" panose="020F0502020204030204" pitchFamily="34" charset="0"/>
              <a:cs typeface="Times New Roman" panose="02020603050405020304" pitchFamily="18" charset="0"/>
            </a:endParaRP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9.  Pozri si svoje fotografie z detstva.</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10. Choď sa </a:t>
            </a:r>
            <a:r>
              <a:rPr lang="sk-SK" sz="894" dirty="0" smtClean="0">
                <a:latin typeface="Tempus Sans ITC" panose="04020404030D07020202" pitchFamily="82" charset="0"/>
                <a:ea typeface="Calibri" panose="020F0502020204030204" pitchFamily="34" charset="0"/>
                <a:cs typeface="Times New Roman" panose="02020603050405020304" pitchFamily="18" charset="0"/>
              </a:rPr>
              <a:t>povoziť </a:t>
            </a:r>
            <a:r>
              <a:rPr lang="sk-SK" sz="894" dirty="0">
                <a:latin typeface="Tempus Sans ITC" panose="04020404030D07020202" pitchFamily="82" charset="0"/>
                <a:ea typeface="Calibri" panose="020F0502020204030204" pitchFamily="34" charset="0"/>
                <a:cs typeface="Times New Roman" panose="02020603050405020304" pitchFamily="18" charset="0"/>
              </a:rPr>
              <a:t>na bicykli alebo na korčuliach.</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11. Pokús sa nakresliť nejakú známu osobnosť.</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12. Začni sledovať nejaký seriál.</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13. Púšťaj si pesničky.</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14. Skús sa naučiť nejakú pesničku naspamäť.</a:t>
            </a:r>
          </a:p>
          <a:p>
            <a:pPr>
              <a:lnSpc>
                <a:spcPct val="115000"/>
              </a:lnSpc>
              <a:spcAft>
                <a:spcPts val="813"/>
              </a:spcAft>
            </a:pPr>
            <a:r>
              <a:rPr lang="sk-SK" sz="894" dirty="0">
                <a:latin typeface="Tempus Sans ITC" panose="04020404030D07020202" pitchFamily="82" charset="0"/>
                <a:ea typeface="Calibri" panose="020F0502020204030204" pitchFamily="34" charset="0"/>
                <a:cs typeface="Times New Roman" panose="02020603050405020304" pitchFamily="18" charset="0"/>
              </a:rPr>
              <a:t>15. Vyrob si zmrzlinu</a:t>
            </a:r>
            <a:r>
              <a:rPr lang="sk-SK" sz="894" dirty="0">
                <a:latin typeface="Calibri" panose="020F0502020204030204" pitchFamily="34" charset="0"/>
                <a:ea typeface="Calibri" panose="020F0502020204030204" pitchFamily="34" charset="0"/>
                <a:cs typeface="Times New Roman" panose="02020603050405020304" pitchFamily="18" charset="0"/>
              </a:rPr>
              <a:t> ( recept nájdeš na </a:t>
            </a:r>
            <a:r>
              <a:rPr lang="sk-SK" sz="894" dirty="0" smtClean="0">
                <a:latin typeface="Calibri" panose="020F0502020204030204" pitchFamily="34" charset="0"/>
                <a:ea typeface="Calibri" panose="020F0502020204030204" pitchFamily="34" charset="0"/>
                <a:cs typeface="Times New Roman" panose="02020603050405020304" pitchFamily="18" charset="0"/>
              </a:rPr>
              <a:t>strane 11)</a:t>
            </a:r>
            <a:endParaRPr lang="sk-SK" sz="894" dirty="0">
              <a:latin typeface="Calibri" panose="020F0502020204030204" pitchFamily="34" charset="0"/>
              <a:ea typeface="Calibri" panose="020F0502020204030204" pitchFamily="34" charset="0"/>
              <a:cs typeface="Times New Roman" panose="02020603050405020304" pitchFamily="18" charset="0"/>
            </a:endParaRPr>
          </a:p>
        </p:txBody>
      </p:sp>
      <p:sp>
        <p:nvSpPr>
          <p:cNvPr id="6" name="Obdĺžnik 5"/>
          <p:cNvSpPr/>
          <p:nvPr/>
        </p:nvSpPr>
        <p:spPr>
          <a:xfrm>
            <a:off x="149976" y="728421"/>
            <a:ext cx="4731224" cy="4368504"/>
          </a:xfrm>
          <a:prstGeom prst="rect">
            <a:avLst/>
          </a:prstGeom>
          <a:ln>
            <a:solidFill>
              <a:schemeClr val="accent6">
                <a:lumMod val="75000"/>
              </a:schemeClr>
            </a:solidFill>
          </a:ln>
        </p:spPr>
        <p:txBody>
          <a:bodyPr wrap="square">
            <a:spAutoFit/>
          </a:bodyPr>
          <a:lstStyle/>
          <a:p>
            <a:pPr algn="ctr"/>
            <a:endParaRPr lang="sk-SK" sz="975" b="1" kern="150" dirty="0" smtClean="0">
              <a:latin typeface="Times New Roman" panose="02020603050405020304" pitchFamily="18" charset="0"/>
              <a:ea typeface="SimSun" panose="02010600030101010101" pitchFamily="2" charset="-122"/>
              <a:cs typeface="Lucida Sans" panose="020B0602030504020204" pitchFamily="34" charset="0"/>
            </a:endParaRPr>
          </a:p>
          <a:p>
            <a:pPr algn="ctr"/>
            <a:r>
              <a:rPr lang="sk-SK" sz="975" b="1" kern="150" dirty="0" smtClean="0">
                <a:latin typeface="Times New Roman" panose="02020603050405020304" pitchFamily="18" charset="0"/>
                <a:ea typeface="SimSun" panose="02010600030101010101" pitchFamily="2" charset="-122"/>
                <a:cs typeface="Lucida Sans" panose="020B0602030504020204" pitchFamily="34" charset="0"/>
              </a:rPr>
              <a:t>Život </a:t>
            </a:r>
            <a:r>
              <a:rPr lang="sk-SK" sz="975" b="1" kern="150" dirty="0">
                <a:latin typeface="Times New Roman" panose="02020603050405020304" pitchFamily="18" charset="0"/>
                <a:ea typeface="SimSun" panose="02010600030101010101" pitchFamily="2" charset="-122"/>
                <a:cs typeface="Lucida Sans" panose="020B0602030504020204" pitchFamily="34" charset="0"/>
              </a:rPr>
              <a:t>deviataka</a:t>
            </a:r>
            <a:endParaRPr lang="sk-SK" sz="975" kern="150" dirty="0">
              <a:latin typeface="Times New Roman" panose="02020603050405020304" pitchFamily="18" charset="0"/>
              <a:ea typeface="SimSun" panose="02010600030101010101" pitchFamily="2" charset="-122"/>
              <a:cs typeface="Lucida Sans" panose="020B0602030504020204" pitchFamily="34" charset="0"/>
            </a:endParaRPr>
          </a:p>
          <a:p>
            <a:pPr algn="just"/>
            <a:r>
              <a:rPr lang="sk-SK" sz="975" b="1" kern="150" dirty="0">
                <a:latin typeface="Times New Roman" panose="02020603050405020304" pitchFamily="18" charset="0"/>
                <a:ea typeface="SimSun" panose="02010600030101010101" pitchFamily="2" charset="-122"/>
                <a:cs typeface="Lucida Sans" panose="020B0602030504020204" pitchFamily="34" charset="0"/>
              </a:rPr>
              <a:t> </a:t>
            </a:r>
            <a:endParaRPr lang="sk-SK" sz="975" kern="150" dirty="0">
              <a:latin typeface="Times New Roman" panose="02020603050405020304" pitchFamily="18" charset="0"/>
              <a:ea typeface="SimSun" panose="02010600030101010101" pitchFamily="2" charset="-122"/>
              <a:cs typeface="Lucida Sans" panose="020B0602030504020204" pitchFamily="34" charset="0"/>
            </a:endParaRPr>
          </a:p>
          <a:p>
            <a:pPr algn="just">
              <a:lnSpc>
                <a:spcPct val="150000"/>
              </a:lnSpc>
            </a:pPr>
            <a:r>
              <a:rPr lang="sk-SK" sz="975" kern="150" dirty="0">
                <a:latin typeface="Times New Roman" panose="02020603050405020304" pitchFamily="18" charset="0"/>
                <a:ea typeface="SimSun" panose="02010600030101010101" pitchFamily="2" charset="-122"/>
                <a:cs typeface="Lucida Sans" panose="020B0602030504020204" pitchFamily="34" charset="0"/>
              </a:rPr>
              <a:t>	V živote každého z nás sú momenty, na ktoré sa spomína celý život. Zapíšu sa hlboko do knihy najkrajších, no častokrát aj najťažších spomienok.</a:t>
            </a:r>
          </a:p>
          <a:p>
            <a:pPr algn="just">
              <a:lnSpc>
                <a:spcPct val="150000"/>
              </a:lnSpc>
            </a:pPr>
            <a:r>
              <a:rPr lang="sk-SK" sz="975" kern="150" dirty="0">
                <a:latin typeface="Times New Roman" panose="02020603050405020304" pitchFamily="18" charset="0"/>
                <a:ea typeface="SimSun" panose="02010600030101010101" pitchFamily="2" charset="-122"/>
                <a:cs typeface="Lucida Sans" panose="020B0602030504020204" pitchFamily="34" charset="0"/>
              </a:rPr>
              <a:t>	Ja ich prežívam teraz ako žiačka deviateho ročníka. Z vlastnej skúsenosti môžem povedať, že život deviataka nie je ľahký. V porovnaní s ostatnými ročníkmi na základnej škole je práve tento rok nielen pre mňa, ale aj pre ostatných žiakov najnáročnejší. Museli sme rýchlo dospieť, byť zodpovední a vedieť sa správne rozhodnúť. Mám za sebou už takmer celý školský rok, ktorý bol pre mňa dlhou a zložitou cestou. Mojou prioritou bolo úspešne zvládnuť monitor a prijímacie skúšky na strednú školu. Podarilo sa mi to aj vďaka rodičom a učiteľom, ktorí nás neustále tlačili do učenia. Na vyučovanie som sa pripravovala zodpovedne. Poctivo som uchovávala informácie, aby som ich mohla v budúcnosti čo najlepšie zúročiť. Teším sa na rozlúčkovú slávnosť a na obdobie po nej – prázdniny, ktoré si budem užívať až do septembra, kým nenastúpim na strednú školu.</a:t>
            </a:r>
          </a:p>
          <a:p>
            <a:pPr algn="just">
              <a:lnSpc>
                <a:spcPct val="150000"/>
              </a:lnSpc>
            </a:pPr>
            <a:r>
              <a:rPr lang="sk-SK" sz="975" kern="150" dirty="0">
                <a:latin typeface="Times New Roman" panose="02020603050405020304" pitchFamily="18" charset="0"/>
                <a:ea typeface="SimSun" panose="02010600030101010101" pitchFamily="2" charset="-122"/>
                <a:cs typeface="Lucida Sans" panose="020B0602030504020204" pitchFamily="34" charset="0"/>
              </a:rPr>
              <a:t>	Mladším žiakom by som chcela zanechať nasledujúci odkaz: ,,Milí ôsmaci, myslíte si, že toho máte teraz veľa? Počkajte na to, čo bude o rok. Slovíčko VEĽA dostane nový rozmer.“ :)</a:t>
            </a:r>
          </a:p>
          <a:p>
            <a:pPr algn="just">
              <a:lnSpc>
                <a:spcPct val="150000"/>
              </a:lnSpc>
            </a:pPr>
            <a:r>
              <a:rPr lang="sk-SK" sz="975" kern="150" dirty="0">
                <a:latin typeface="Times New Roman" panose="02020603050405020304" pitchFamily="18" charset="0"/>
                <a:ea typeface="SimSun" panose="02010600030101010101" pitchFamily="2" charset="-122"/>
                <a:cs typeface="Lucida Sans" panose="020B0602030504020204" pitchFamily="34" charset="0"/>
              </a:rPr>
              <a:t>                                                                                                 Simona Daňová</a:t>
            </a:r>
          </a:p>
        </p:txBody>
      </p:sp>
      <p:sp>
        <p:nvSpPr>
          <p:cNvPr id="7" name="BlokTextu 6"/>
          <p:cNvSpPr txBox="1"/>
          <p:nvPr/>
        </p:nvSpPr>
        <p:spPr>
          <a:xfrm>
            <a:off x="698857" y="5310458"/>
            <a:ext cx="4175135" cy="242374"/>
          </a:xfrm>
          <a:prstGeom prst="rect">
            <a:avLst/>
          </a:prstGeom>
          <a:noFill/>
        </p:spPr>
        <p:txBody>
          <a:bodyPr wrap="square" rtlCol="0">
            <a:spAutoFit/>
          </a:bodyPr>
          <a:lstStyle/>
          <a:p>
            <a:r>
              <a:rPr lang="sk-SK" sz="975" b="1" dirty="0"/>
              <a:t>Naši absolventi - školský rok 2018/2019   </a:t>
            </a:r>
            <a:r>
              <a:rPr lang="sk-SK" sz="975" b="1" i="1" dirty="0"/>
              <a:t>/v abecednom poradí/</a:t>
            </a:r>
          </a:p>
        </p:txBody>
      </p:sp>
      <p:sp>
        <p:nvSpPr>
          <p:cNvPr id="8" name="BlokTextu 7"/>
          <p:cNvSpPr txBox="1"/>
          <p:nvPr/>
        </p:nvSpPr>
        <p:spPr>
          <a:xfrm>
            <a:off x="0" y="5670802"/>
            <a:ext cx="4958081" cy="842538"/>
          </a:xfrm>
          <a:prstGeom prst="rect">
            <a:avLst/>
          </a:prstGeom>
          <a:noFill/>
        </p:spPr>
        <p:txBody>
          <a:bodyPr wrap="square" rtlCol="0">
            <a:spAutoFit/>
          </a:bodyPr>
          <a:lstStyle/>
          <a:p>
            <a:pPr algn="ctr"/>
            <a:r>
              <a:rPr lang="sk-SK" sz="975" dirty="0" err="1"/>
              <a:t>Akbari</a:t>
            </a:r>
            <a:r>
              <a:rPr lang="sk-SK" sz="975" dirty="0"/>
              <a:t> </a:t>
            </a:r>
            <a:r>
              <a:rPr lang="sk-SK" sz="975" dirty="0" err="1"/>
              <a:t>Shirshan</a:t>
            </a:r>
            <a:r>
              <a:rPr lang="sk-SK" sz="975" dirty="0"/>
              <a:t>, </a:t>
            </a:r>
            <a:r>
              <a:rPr lang="sk-SK" sz="975" dirty="0" err="1"/>
              <a:t>Andrejkulič</a:t>
            </a:r>
            <a:r>
              <a:rPr lang="sk-SK" sz="975" dirty="0"/>
              <a:t> Rastislav, </a:t>
            </a:r>
            <a:r>
              <a:rPr lang="sk-SK" sz="975" dirty="0" err="1"/>
              <a:t>Blichová</a:t>
            </a:r>
            <a:r>
              <a:rPr lang="sk-SK" sz="975" dirty="0"/>
              <a:t> </a:t>
            </a:r>
            <a:r>
              <a:rPr lang="sk-SK" sz="975" dirty="0" err="1"/>
              <a:t>Sarah</a:t>
            </a:r>
            <a:r>
              <a:rPr lang="sk-SK" sz="975" dirty="0"/>
              <a:t>, </a:t>
            </a:r>
            <a:r>
              <a:rPr lang="sk-SK" sz="975" dirty="0" err="1"/>
              <a:t>Čerevková</a:t>
            </a:r>
            <a:r>
              <a:rPr lang="sk-SK" sz="975" dirty="0"/>
              <a:t> Denisa, </a:t>
            </a:r>
            <a:r>
              <a:rPr lang="sk-SK" sz="975" dirty="0" err="1"/>
              <a:t>Černegová</a:t>
            </a:r>
            <a:r>
              <a:rPr lang="sk-SK" sz="975" dirty="0"/>
              <a:t> </a:t>
            </a:r>
            <a:r>
              <a:rPr lang="sk-SK" sz="975" dirty="0" err="1"/>
              <a:t>Chiara</a:t>
            </a:r>
            <a:r>
              <a:rPr lang="sk-SK" sz="975" dirty="0"/>
              <a:t>,</a:t>
            </a:r>
          </a:p>
          <a:p>
            <a:pPr algn="ctr"/>
            <a:r>
              <a:rPr lang="sk-SK" sz="975" dirty="0"/>
              <a:t>Čulý Adrián, Daňová Simona, </a:t>
            </a:r>
            <a:r>
              <a:rPr lang="sk-SK" sz="975" dirty="0" err="1"/>
              <a:t>Dimunová</a:t>
            </a:r>
            <a:r>
              <a:rPr lang="sk-SK" sz="975" dirty="0"/>
              <a:t> Zuzana, </a:t>
            </a:r>
            <a:r>
              <a:rPr lang="sk-SK" sz="975" dirty="0" err="1"/>
              <a:t>Fejko</a:t>
            </a:r>
            <a:r>
              <a:rPr lang="sk-SK" sz="975" dirty="0"/>
              <a:t> Adam, </a:t>
            </a:r>
            <a:r>
              <a:rPr lang="sk-SK" sz="975" dirty="0" err="1"/>
              <a:t>Grundza</a:t>
            </a:r>
            <a:r>
              <a:rPr lang="sk-SK" sz="975" dirty="0"/>
              <a:t> Patrik, </a:t>
            </a:r>
            <a:r>
              <a:rPr lang="sk-SK" sz="975" dirty="0" err="1"/>
              <a:t>Grundza</a:t>
            </a:r>
            <a:r>
              <a:rPr lang="sk-SK" sz="975" dirty="0"/>
              <a:t> Patrik, </a:t>
            </a:r>
            <a:r>
              <a:rPr lang="sk-SK" sz="975" dirty="0" err="1"/>
              <a:t>Grundzová</a:t>
            </a:r>
            <a:r>
              <a:rPr lang="sk-SK" sz="975" dirty="0"/>
              <a:t> Denisa, Husárová Valéria, </a:t>
            </a:r>
            <a:r>
              <a:rPr lang="sk-SK" sz="975" dirty="0" err="1"/>
              <a:t>Chmel</a:t>
            </a:r>
            <a:r>
              <a:rPr lang="sk-SK" sz="975" dirty="0"/>
              <a:t> Daniel, Kuruc Miroslav, </a:t>
            </a:r>
            <a:r>
              <a:rPr lang="sk-SK" sz="975" dirty="0" err="1"/>
              <a:t>Kutlák</a:t>
            </a:r>
            <a:r>
              <a:rPr lang="sk-SK" sz="975" dirty="0"/>
              <a:t> Matej,</a:t>
            </a:r>
          </a:p>
          <a:p>
            <a:pPr algn="ctr"/>
            <a:r>
              <a:rPr lang="sk-SK" sz="975" dirty="0"/>
              <a:t> Mareček Lukáš, </a:t>
            </a:r>
            <a:r>
              <a:rPr lang="sk-SK" sz="975" dirty="0" err="1"/>
              <a:t>Pinko</a:t>
            </a:r>
            <a:r>
              <a:rPr lang="sk-SK" sz="975" dirty="0"/>
              <a:t> Matej, </a:t>
            </a:r>
            <a:r>
              <a:rPr lang="sk-SK" sz="975" dirty="0" err="1"/>
              <a:t>Pukač</a:t>
            </a:r>
            <a:r>
              <a:rPr lang="sk-SK" sz="975" dirty="0"/>
              <a:t> Richard, </a:t>
            </a:r>
            <a:r>
              <a:rPr lang="sk-SK" sz="975" dirty="0" err="1"/>
              <a:t>Rohač</a:t>
            </a:r>
            <a:r>
              <a:rPr lang="sk-SK" sz="975" dirty="0"/>
              <a:t> Viktor, Sopková Veronika, </a:t>
            </a:r>
          </a:p>
          <a:p>
            <a:pPr algn="ctr"/>
            <a:r>
              <a:rPr lang="sk-SK" sz="975" dirty="0" err="1"/>
              <a:t>Surmajová</a:t>
            </a:r>
            <a:r>
              <a:rPr lang="sk-SK" sz="975" dirty="0"/>
              <a:t> Antónia, </a:t>
            </a:r>
            <a:r>
              <a:rPr lang="sk-SK" sz="975" dirty="0" err="1"/>
              <a:t>Štec</a:t>
            </a:r>
            <a:r>
              <a:rPr lang="sk-SK" sz="975" dirty="0"/>
              <a:t> Tomáš, </a:t>
            </a:r>
            <a:r>
              <a:rPr lang="sk-SK" sz="975" dirty="0" err="1"/>
              <a:t>Weichpart</a:t>
            </a:r>
            <a:r>
              <a:rPr lang="sk-SK" sz="975" dirty="0"/>
              <a:t> Ľuboš, </a:t>
            </a:r>
            <a:r>
              <a:rPr lang="sk-SK" sz="975" dirty="0" err="1"/>
              <a:t>Žulevič</a:t>
            </a:r>
            <a:r>
              <a:rPr lang="sk-SK" sz="975" dirty="0"/>
              <a:t> </a:t>
            </a:r>
            <a:r>
              <a:rPr lang="sk-SK" sz="975" dirty="0" err="1"/>
              <a:t>Kevin</a:t>
            </a:r>
            <a:endParaRPr lang="sk-SK" sz="975" dirty="0"/>
          </a:p>
        </p:txBody>
      </p:sp>
    </p:spTree>
    <p:extLst>
      <p:ext uri="{BB962C8B-B14F-4D97-AF65-F5344CB8AC3E}">
        <p14:creationId xmlns:p14="http://schemas.microsoft.com/office/powerpoint/2010/main" val="40958317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252714" y="231294"/>
            <a:ext cx="632062" cy="217432"/>
          </a:xfrm>
          <a:prstGeom prst="rect">
            <a:avLst/>
          </a:prstGeom>
          <a:noFill/>
        </p:spPr>
        <p:txBody>
          <a:bodyPr wrap="square" rtlCol="0">
            <a:spAutoFit/>
          </a:bodyPr>
          <a:lstStyle/>
          <a:p>
            <a:r>
              <a:rPr lang="sk-SK" sz="813" dirty="0"/>
              <a:t>- 12 -</a:t>
            </a:r>
          </a:p>
        </p:txBody>
      </p:sp>
      <p:sp>
        <p:nvSpPr>
          <p:cNvPr id="5" name="BlokTextu 4"/>
          <p:cNvSpPr txBox="1"/>
          <p:nvPr/>
        </p:nvSpPr>
        <p:spPr>
          <a:xfrm>
            <a:off x="7039676" y="186875"/>
            <a:ext cx="876016" cy="217432"/>
          </a:xfrm>
          <a:prstGeom prst="rect">
            <a:avLst/>
          </a:prstGeom>
          <a:noFill/>
        </p:spPr>
        <p:txBody>
          <a:bodyPr wrap="square" rtlCol="0">
            <a:spAutoFit/>
          </a:bodyPr>
          <a:lstStyle/>
          <a:p>
            <a:r>
              <a:rPr lang="sk-SK" sz="813" dirty="0"/>
              <a:t>- 5 -</a:t>
            </a:r>
          </a:p>
        </p:txBody>
      </p:sp>
      <p:sp>
        <p:nvSpPr>
          <p:cNvPr id="6" name="Obdĺžnik 5"/>
          <p:cNvSpPr/>
          <p:nvPr/>
        </p:nvSpPr>
        <p:spPr>
          <a:xfrm>
            <a:off x="-347610" y="907440"/>
            <a:ext cx="5200649" cy="298736"/>
          </a:xfrm>
          <a:prstGeom prst="rect">
            <a:avLst/>
          </a:prstGeom>
        </p:spPr>
        <p:txBody>
          <a:bodyPr wrap="square">
            <a:spAutoFit/>
          </a:bodyPr>
          <a:lstStyle/>
          <a:p>
            <a:pPr algn="just">
              <a:lnSpc>
                <a:spcPct val="150000"/>
              </a:lnSpc>
              <a:spcAft>
                <a:spcPts val="650"/>
              </a:spcAft>
            </a:pPr>
            <a:r>
              <a:rPr lang="sk-SK" sz="894" dirty="0">
                <a:latin typeface="Times New Roman" panose="02020603050405020304" pitchFamily="18" charset="0"/>
                <a:ea typeface="Calibri" panose="020F0502020204030204" pitchFamily="34" charset="0"/>
                <a:cs typeface="Times New Roman" panose="02020603050405020304" pitchFamily="18" charset="0"/>
              </a:rPr>
              <a:t>             </a:t>
            </a:r>
            <a:endParaRPr lang="sk-SK" sz="894"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Obdĺžnik 1"/>
          <p:cNvSpPr/>
          <p:nvPr/>
        </p:nvSpPr>
        <p:spPr>
          <a:xfrm>
            <a:off x="4712743" y="1955893"/>
            <a:ext cx="5193257" cy="4831451"/>
          </a:xfrm>
          <a:prstGeom prst="rect">
            <a:avLst/>
          </a:prstGeom>
        </p:spPr>
        <p:txBody>
          <a:bodyPr wrap="square">
            <a:spAutoFit/>
          </a:bodyPr>
          <a:lstStyle/>
          <a:p>
            <a:pPr>
              <a:lnSpc>
                <a:spcPct val="107000"/>
              </a:lnSpc>
              <a:spcAft>
                <a:spcPts val="650"/>
              </a:spcAft>
            </a:pPr>
            <a:r>
              <a:rPr lang="sk-SK" sz="1625" b="1" dirty="0">
                <a:latin typeface="Times New Roman" panose="02020603050405020304" pitchFamily="18" charset="0"/>
                <a:ea typeface="Calibri" panose="020F0502020204030204" pitchFamily="34" charset="0"/>
                <a:cs typeface="Times New Roman" panose="02020603050405020304" pitchFamily="18" charset="0"/>
              </a:rPr>
              <a:t>      </a:t>
            </a:r>
            <a:r>
              <a:rPr lang="sk-SK" sz="1000" b="1" dirty="0">
                <a:latin typeface="Times New Roman" panose="02020603050405020304" pitchFamily="18" charset="0"/>
                <a:ea typeface="Calibri" panose="020F0502020204030204" pitchFamily="34" charset="0"/>
                <a:cs typeface="Times New Roman" panose="02020603050405020304" pitchFamily="18" charset="0"/>
              </a:rPr>
              <a:t>Človek – najlepší priateľ psa</a:t>
            </a:r>
            <a:endParaRPr lang="sk-SK" sz="10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650"/>
              </a:spcAft>
            </a:pPr>
            <a:r>
              <a:rPr lang="sk-SK" sz="1000" dirty="0">
                <a:latin typeface="Times New Roman" panose="02020603050405020304" pitchFamily="18" charset="0"/>
                <a:ea typeface="Calibri" panose="020F0502020204030204" pitchFamily="34" charset="0"/>
                <a:cs typeface="Times New Roman" panose="02020603050405020304" pitchFamily="18" charset="0"/>
              </a:rPr>
              <a:t>              1. kapitola     </a:t>
            </a:r>
            <a:r>
              <a:rPr lang="sk-SK" sz="1000" b="1" dirty="0">
                <a:latin typeface="Times New Roman" panose="02020603050405020304" pitchFamily="18" charset="0"/>
                <a:ea typeface="Calibri" panose="020F0502020204030204" pitchFamily="34" charset="0"/>
                <a:cs typeface="Times New Roman" panose="02020603050405020304" pitchFamily="18" charset="0"/>
              </a:rPr>
              <a:t>Teo</a:t>
            </a:r>
            <a:endParaRPr lang="sk-SK" sz="1000" dirty="0">
              <a:latin typeface="Times New Roman" panose="02020603050405020304" pitchFamily="18" charset="0"/>
              <a:ea typeface="Calibri" panose="020F0502020204030204" pitchFamily="34" charset="0"/>
              <a:cs typeface="Times New Roman" panose="02020603050405020304" pitchFamily="18" charset="0"/>
            </a:endParaRPr>
          </a:p>
          <a:p>
            <a:pPr marL="371475" algn="just">
              <a:lnSpc>
                <a:spcPct val="150000"/>
              </a:lnSpc>
            </a:pPr>
            <a:r>
              <a:rPr lang="sk-SK" sz="1000" dirty="0">
                <a:latin typeface="Times New Roman" panose="02020603050405020304" pitchFamily="18" charset="0"/>
                <a:ea typeface="Calibri" panose="020F0502020204030204" pitchFamily="34" charset="0"/>
                <a:cs typeface="Times New Roman" panose="02020603050405020304" pitchFamily="18" charset="0"/>
              </a:rPr>
              <a:t>Vždy som chcel mať zvieratko, no rodičia mi to nikdy nedovolili. V beznádeji som už iba čakal, kedy sa prisťahujú nejakí susedia so psom alebo mačkou, ale márne čakanie... Až raz keď som išiel zo školy domov, zbadal som pri smetných košoch čosi podozrivé. So zatajeným dychom som uvidel malé šteniatko takmer bez srsti. Bolo schúlené do klbka a triaslo sa. Rýchlo som pribehol, zobral ho do náručia a utekal domov. V duchu som sa hneval na toho človeka, ktorý ho tam pri smetiakoch nechal napospas osudu. Ako takíto ľudia môžu existovať?! Kde má to malé stvorenie svoju mamu, kde sú jeho súrodenci? Na tieto otázky som si nevedel odpovedať a myslím si, že to nevedelo ani úbohé šteniatko. </a:t>
            </a:r>
          </a:p>
          <a:p>
            <a:pPr marL="371475" algn="just">
              <a:lnSpc>
                <a:spcPct val="150000"/>
              </a:lnSpc>
              <a:spcAft>
                <a:spcPts val="650"/>
              </a:spcAft>
            </a:pPr>
            <a:r>
              <a:rPr lang="sk-SK" sz="1000" dirty="0">
                <a:latin typeface="Times New Roman" panose="02020603050405020304" pitchFamily="18" charset="0"/>
                <a:ea typeface="Calibri" panose="020F0502020204030204" pitchFamily="34" charset="0"/>
                <a:cs typeface="Times New Roman" panose="02020603050405020304" pitchFamily="18" charset="0"/>
              </a:rPr>
              <a:t>Doma som ho zabalil do deky. Pýtal som sa rodičov, či si ho môžem nechať. Bolo bezbranné, krásne a niečo na ňom bolo veľmi zvláštne. Ich odpoveď znela vždy rovnako. Nie! Vybehol som von iba v tenkom tričku a bolo mi jedno, že je poriadna zima. Čo bude so šteniatkom? Vonku ho predsa nemôžem nechať. Okolo prechádzala naša susedka a tá sa mi prihovorila. Všetko to, čo tu teraz píšem, som jej porozprával. Usmiala sa na mňa a povedala: „Viem, aké to je, keď chceš niekomu pomôcť a nikto ťa nechápe. A preto si psíka nechaj u mňa. Každý deň môžeš chodiť za ním, kŕmiť ho, brať ho na prechádzku.“ Nemohol som uveriť vlastným ušiam. Vyobjímal som starú paniu a potom som každý deň chodil za psíkom. Mal som ho veľmi rád. Dal som mu meno </a:t>
            </a:r>
            <a:r>
              <a:rPr lang="sk-SK" sz="1000" dirty="0" err="1">
                <a:latin typeface="Times New Roman" panose="02020603050405020304" pitchFamily="18" charset="0"/>
                <a:ea typeface="Calibri" panose="020F0502020204030204" pitchFamily="34" charset="0"/>
                <a:cs typeface="Times New Roman" panose="02020603050405020304" pitchFamily="18" charset="0"/>
              </a:rPr>
              <a:t>Bucky</a:t>
            </a:r>
            <a:r>
              <a:rPr lang="sk-SK" sz="1000" dirty="0">
                <a:latin typeface="Times New Roman" panose="02020603050405020304" pitchFamily="18" charset="0"/>
                <a:ea typeface="Calibri" panose="020F0502020204030204" pitchFamily="34" charset="0"/>
                <a:cs typeface="Times New Roman" panose="02020603050405020304" pitchFamily="18" charset="0"/>
              </a:rPr>
              <a:t>. Podľa mňa je to originálne a pekné psie meno</a:t>
            </a:r>
            <a:r>
              <a:rPr lang="sk-SK" sz="1000" i="1" dirty="0">
                <a:latin typeface="Times New Roman" panose="02020603050405020304" pitchFamily="18" charset="0"/>
                <a:ea typeface="Calibri" panose="020F0502020204030204" pitchFamily="34" charset="0"/>
                <a:cs typeface="Times New Roman" panose="02020603050405020304" pitchFamily="18" charset="0"/>
              </a:rPr>
              <a:t>.    /pokračovanie na nasledujúcej strane/</a:t>
            </a:r>
            <a:endParaRPr lang="sk-SK" sz="1000" dirty="0">
              <a:latin typeface="Times New Roman" panose="02020603050405020304" pitchFamily="18" charset="0"/>
              <a:cs typeface="Times New Roman" panose="02020603050405020304" pitchFamily="18" charset="0"/>
            </a:endParaRPr>
          </a:p>
        </p:txBody>
      </p:sp>
      <p:sp>
        <p:nvSpPr>
          <p:cNvPr id="3" name="Obdĺžnik 2"/>
          <p:cNvSpPr/>
          <p:nvPr/>
        </p:nvSpPr>
        <p:spPr>
          <a:xfrm>
            <a:off x="6557139" y="448726"/>
            <a:ext cx="1297150" cy="317459"/>
          </a:xfrm>
          <a:prstGeom prst="rect">
            <a:avLst/>
          </a:prstGeom>
        </p:spPr>
        <p:txBody>
          <a:bodyPr wrap="none">
            <a:spAutoFit/>
          </a:bodyPr>
          <a:lstStyle/>
          <a:p>
            <a:r>
              <a:rPr lang="sk-SK" sz="1463" b="1" dirty="0">
                <a:solidFill>
                  <a:srgbClr val="00B050"/>
                </a:solidFill>
                <a:latin typeface="Gigi" panose="04040504061007020D02" pitchFamily="82" charset="0"/>
              </a:rPr>
              <a:t>Vlastná tvorba</a:t>
            </a:r>
          </a:p>
        </p:txBody>
      </p:sp>
      <p:sp>
        <p:nvSpPr>
          <p:cNvPr id="11" name="BlokTextu 10"/>
          <p:cNvSpPr txBox="1"/>
          <p:nvPr/>
        </p:nvSpPr>
        <p:spPr>
          <a:xfrm>
            <a:off x="5096581" y="907440"/>
            <a:ext cx="4681323" cy="1107996"/>
          </a:xfrm>
          <a:prstGeom prst="rect">
            <a:avLst/>
          </a:prstGeom>
          <a:solidFill>
            <a:srgbClr val="FFC000"/>
          </a:solidFill>
        </p:spPr>
        <p:txBody>
          <a:bodyPr wrap="square" rtlCol="0">
            <a:spAutoFit/>
          </a:bodyPr>
          <a:lstStyle/>
          <a:p>
            <a:pPr algn="just"/>
            <a:r>
              <a:rPr lang="sk-SK" sz="1100" dirty="0"/>
              <a:t>V našom časopise dávame priestor talentovaným žiakom. Neraz sme uverejnili rôzne ilustrácie, kresby a  básničky. Poviedku sme tu ešte nemali, preto nás potešilo, že so svojou literárnou prvotinou sa na stránkach KK môže predstaviť vaša spolužiačka z 5.A. Zároveň chceme povzbudiť ostatných žiakov k akejkoľvek výtvarnej či literárnej tvorbe. A potom nám prineste svoje výtvory na uverejnenie.  </a:t>
            </a:r>
          </a:p>
        </p:txBody>
      </p:sp>
      <p:sp>
        <p:nvSpPr>
          <p:cNvPr id="13" name="Obdĺžnik 12"/>
          <p:cNvSpPr/>
          <p:nvPr/>
        </p:nvSpPr>
        <p:spPr>
          <a:xfrm>
            <a:off x="-25873" y="364047"/>
            <a:ext cx="4953000" cy="6423297"/>
          </a:xfrm>
          <a:prstGeom prst="rect">
            <a:avLst/>
          </a:prstGeom>
        </p:spPr>
        <p:txBody>
          <a:bodyPr>
            <a:spAutoFit/>
          </a:bodyPr>
          <a:lstStyle/>
          <a:p>
            <a:pPr algn="ctr">
              <a:lnSpc>
                <a:spcPct val="115000"/>
              </a:lnSpc>
              <a:spcAft>
                <a:spcPts val="813"/>
              </a:spcAft>
            </a:pPr>
            <a:r>
              <a:rPr lang="sk-SK" sz="1200" b="1" kern="150" dirty="0">
                <a:ea typeface="SimSun" panose="02010600030101010101" pitchFamily="2" charset="-122"/>
                <a:cs typeface="F"/>
              </a:rPr>
              <a:t>Tip na dovolenku</a:t>
            </a:r>
            <a:endParaRPr lang="sk-SK" sz="1200" kern="150" dirty="0">
              <a:ea typeface="SimSun" panose="02010600030101010101" pitchFamily="2" charset="-122"/>
              <a:cs typeface="F"/>
            </a:endParaRPr>
          </a:p>
          <a:p>
            <a:pPr algn="ctr">
              <a:lnSpc>
                <a:spcPct val="115000"/>
              </a:lnSpc>
              <a:spcAft>
                <a:spcPts val="813"/>
              </a:spcAft>
            </a:pPr>
            <a:r>
              <a:rPr lang="sk-SK" sz="1100" b="1" kern="150" dirty="0">
                <a:ea typeface="SimSun" panose="02010600030101010101" pitchFamily="2" charset="-122"/>
                <a:cs typeface="F"/>
              </a:rPr>
              <a:t>EGYPT</a:t>
            </a:r>
            <a:endParaRPr lang="sk-SK" sz="1100" kern="150" dirty="0">
              <a:ea typeface="SimSun" panose="02010600030101010101" pitchFamily="2" charset="-122"/>
              <a:cs typeface="F"/>
            </a:endParaRPr>
          </a:p>
          <a:p>
            <a:pPr algn="just">
              <a:lnSpc>
                <a:spcPct val="115000"/>
              </a:lnSpc>
              <a:spcAft>
                <a:spcPts val="813"/>
              </a:spcAft>
            </a:pPr>
            <a:r>
              <a:rPr lang="sk-SK" sz="1100" b="1" kern="150" dirty="0">
                <a:latin typeface="Times New Roman" panose="02020603050405020304" pitchFamily="18" charset="0"/>
                <a:ea typeface="SimSun" panose="02010600030101010101" pitchFamily="2" charset="-122"/>
                <a:cs typeface="F"/>
              </a:rPr>
              <a:t>	</a:t>
            </a:r>
            <a:r>
              <a:rPr lang="sk-SK" sz="1000" kern="150" dirty="0">
                <a:latin typeface="Times New Roman" panose="02020603050405020304" pitchFamily="18" charset="0"/>
                <a:ea typeface="SimSun" panose="02010600030101010101" pitchFamily="2" charset="-122"/>
                <a:cs typeface="F"/>
              </a:rPr>
              <a:t>Leto je na svojom začiatku a letné prázdniny nám „klopú“ na dvere. Začína pre nás čas oddychu a dovoleniek. Mnohí z vás sa tešia na spoločné chvíle strávené s rodičmi, súrodencami a kamarátmi. Ja som dovolenku absolvoval v predstihu a odnášam si z nej len tie najkrajšie zážitky. Ponúkam vám tip na dvojtýždňový oddych.</a:t>
            </a:r>
            <a:endParaRPr lang="sk-SK" sz="1000" kern="150" dirty="0">
              <a:latin typeface="Calibri" panose="020F0502020204030204" pitchFamily="34" charset="0"/>
              <a:ea typeface="SimSun" panose="02010600030101010101" pitchFamily="2" charset="-122"/>
              <a:cs typeface="F"/>
            </a:endParaRPr>
          </a:p>
          <a:p>
            <a:pPr algn="just">
              <a:lnSpc>
                <a:spcPct val="115000"/>
              </a:lnSpc>
              <a:spcAft>
                <a:spcPts val="813"/>
              </a:spcAft>
            </a:pPr>
            <a:r>
              <a:rPr lang="sk-SK" sz="1000" kern="150" dirty="0">
                <a:latin typeface="Times New Roman" panose="02020603050405020304" pitchFamily="18" charset="0"/>
                <a:ea typeface="SimSun" panose="02010600030101010101" pitchFamily="2" charset="-122"/>
                <a:cs typeface="F"/>
              </a:rPr>
              <a:t>       Bol to môj prvý let lietadlom a bolo to naozaj veľmi super. Po pristáti na letisku v Egypte  som sa nevedel dočkať, kedy prídem do hotela, uložím si veci do apartmánu a pôjdem do mora. Bolo tam mólo dlhé približne 750 </a:t>
            </a:r>
            <a:r>
              <a:rPr lang="sk-SK" sz="1000" kern="150" dirty="0" smtClean="0">
                <a:latin typeface="Times New Roman" panose="02020603050405020304" pitchFamily="18" charset="0"/>
                <a:ea typeface="SimSun" panose="02010600030101010101" pitchFamily="2" charset="-122"/>
                <a:cs typeface="F"/>
              </a:rPr>
              <a:t>metrov. </a:t>
            </a:r>
            <a:r>
              <a:rPr lang="sk-SK" sz="1000" kern="150" dirty="0">
                <a:latin typeface="Times New Roman" panose="02020603050405020304" pitchFamily="18" charset="0"/>
                <a:ea typeface="SimSun" panose="02010600030101010101" pitchFamily="2" charset="-122"/>
                <a:cs typeface="F"/>
              </a:rPr>
              <a:t>Na jeho konci sme sa potápali a videli množstvo nádherných koralov a farebných rýb. To však nebolo všetko,  najzaujímavejšie miesto  bolo mesto </a:t>
            </a:r>
            <a:r>
              <a:rPr lang="sk-SK" sz="1000" kern="150" dirty="0" err="1">
                <a:latin typeface="Times New Roman" panose="02020603050405020304" pitchFamily="18" charset="0"/>
                <a:ea typeface="SimSun" panose="02010600030101010101" pitchFamily="2" charset="-122"/>
                <a:cs typeface="F"/>
              </a:rPr>
              <a:t>Luxor</a:t>
            </a:r>
            <a:r>
              <a:rPr lang="sk-SK" sz="1000" kern="150" dirty="0">
                <a:latin typeface="Times New Roman" panose="02020603050405020304" pitchFamily="18" charset="0"/>
                <a:ea typeface="SimSun" panose="02010600030101010101" pitchFamily="2" charset="-122"/>
                <a:cs typeface="F"/>
              </a:rPr>
              <a:t>.</a:t>
            </a:r>
          </a:p>
          <a:p>
            <a:pPr algn="just">
              <a:lnSpc>
                <a:spcPct val="115000"/>
              </a:lnSpc>
              <a:spcAft>
                <a:spcPts val="813"/>
              </a:spcAft>
            </a:pPr>
            <a:endParaRPr lang="sk-SK" sz="894" kern="150" dirty="0">
              <a:latin typeface="Times New Roman" panose="02020603050405020304" pitchFamily="18" charset="0"/>
              <a:ea typeface="SimSun" panose="02010600030101010101" pitchFamily="2" charset="-122"/>
              <a:cs typeface="F"/>
            </a:endParaRPr>
          </a:p>
          <a:p>
            <a:pPr algn="just">
              <a:lnSpc>
                <a:spcPct val="115000"/>
              </a:lnSpc>
              <a:spcAft>
                <a:spcPts val="813"/>
              </a:spcAft>
            </a:pPr>
            <a:endParaRPr lang="sk-SK" sz="894" kern="150" dirty="0">
              <a:latin typeface="Times New Roman" panose="02020603050405020304" pitchFamily="18" charset="0"/>
              <a:ea typeface="SimSun" panose="02010600030101010101" pitchFamily="2" charset="-122"/>
              <a:cs typeface="F"/>
            </a:endParaRPr>
          </a:p>
          <a:p>
            <a:pPr algn="just">
              <a:lnSpc>
                <a:spcPct val="115000"/>
              </a:lnSpc>
              <a:spcAft>
                <a:spcPts val="813"/>
              </a:spcAft>
            </a:pPr>
            <a:endParaRPr lang="sk-SK" sz="894" kern="150" dirty="0">
              <a:latin typeface="Times New Roman" panose="02020603050405020304" pitchFamily="18" charset="0"/>
              <a:ea typeface="SimSun" panose="02010600030101010101" pitchFamily="2" charset="-122"/>
              <a:cs typeface="F"/>
            </a:endParaRPr>
          </a:p>
          <a:p>
            <a:pPr algn="just">
              <a:lnSpc>
                <a:spcPct val="115000"/>
              </a:lnSpc>
              <a:spcAft>
                <a:spcPts val="813"/>
              </a:spcAft>
            </a:pPr>
            <a:endParaRPr lang="sk-SK" sz="894" kern="150" dirty="0">
              <a:latin typeface="Calibri" panose="020F0502020204030204" pitchFamily="34" charset="0"/>
              <a:ea typeface="SimSun" panose="02010600030101010101" pitchFamily="2" charset="-122"/>
              <a:cs typeface="F"/>
            </a:endParaRPr>
          </a:p>
          <a:p>
            <a:pPr algn="just">
              <a:lnSpc>
                <a:spcPct val="115000"/>
              </a:lnSpc>
              <a:spcAft>
                <a:spcPts val="813"/>
              </a:spcAft>
            </a:pPr>
            <a:r>
              <a:rPr lang="sk-SK" sz="894" kern="150" dirty="0">
                <a:latin typeface="Times New Roman" panose="02020603050405020304" pitchFamily="18" charset="0"/>
                <a:ea typeface="SimSun" panose="02010600030101010101" pitchFamily="2" charset="-122"/>
                <a:cs typeface="F"/>
              </a:rPr>
              <a:t>  </a:t>
            </a:r>
            <a:r>
              <a:rPr lang="sk-SK" sz="1000" kern="150" dirty="0">
                <a:latin typeface="Times New Roman" panose="02020603050405020304" pitchFamily="18" charset="0"/>
                <a:ea typeface="SimSun" panose="02010600030101010101" pitchFamily="2" charset="-122"/>
                <a:cs typeface="F"/>
              </a:rPr>
              <a:t>Po príchode  do mesta </a:t>
            </a:r>
            <a:r>
              <a:rPr lang="sk-SK" sz="1000" kern="150" dirty="0" err="1" smtClean="0">
                <a:latin typeface="Times New Roman" panose="02020603050405020304" pitchFamily="18" charset="0"/>
                <a:ea typeface="SimSun" panose="02010600030101010101" pitchFamily="2" charset="-122"/>
                <a:cs typeface="F"/>
              </a:rPr>
              <a:t>Luxor</a:t>
            </a:r>
            <a:r>
              <a:rPr lang="sk-SK" sz="1000" kern="150" dirty="0" smtClean="0">
                <a:latin typeface="Times New Roman" panose="02020603050405020304" pitchFamily="18" charset="0"/>
                <a:ea typeface="SimSun" panose="02010600030101010101" pitchFamily="2" charset="-122"/>
                <a:cs typeface="F"/>
              </a:rPr>
              <a:t> </a:t>
            </a:r>
            <a:r>
              <a:rPr lang="sk-SK" sz="1000" kern="150" dirty="0">
                <a:latin typeface="Times New Roman" panose="02020603050405020304" pitchFamily="18" charset="0"/>
                <a:ea typeface="SimSun" panose="02010600030101010101" pitchFamily="2" charset="-122"/>
                <a:cs typeface="F"/>
              </a:rPr>
              <a:t>sme zostali prekvapení, ako tam ľudia žijú, lebo tu na Slovenku sa máme oveľa lepšie ako tam. Nežijeme v takej biede a chudobe ako oni. Zaujímavosťou tohto mesta bol chrámový komplex </a:t>
            </a:r>
            <a:r>
              <a:rPr lang="sk-SK" sz="1000" kern="150" dirty="0" err="1">
                <a:latin typeface="Times New Roman" panose="02020603050405020304" pitchFamily="18" charset="0"/>
                <a:ea typeface="SimSun" panose="02010600030101010101" pitchFamily="2" charset="-122"/>
                <a:cs typeface="F"/>
              </a:rPr>
              <a:t>Karnak</a:t>
            </a:r>
            <a:r>
              <a:rPr lang="sk-SK" sz="1000" kern="150" dirty="0">
                <a:latin typeface="Times New Roman" panose="02020603050405020304" pitchFamily="18" charset="0"/>
                <a:ea typeface="SimSun" panose="02010600030101010101" pitchFamily="2" charset="-122"/>
                <a:cs typeface="F"/>
              </a:rPr>
              <a:t>, ktorý stavali tisíce rokov a viaže sa k vláde aspoň tridsiatich faraónov. Obyčajní ľudia tu kedysi vôbec nemali prístup, keď sa tam diali nejaké slávnosti.  Otroci  jedli a zabávali sa mimo chrámu </a:t>
            </a:r>
            <a:r>
              <a:rPr lang="sk-SK" sz="1000" kern="150" dirty="0" err="1">
                <a:latin typeface="Times New Roman" panose="02020603050405020304" pitchFamily="18" charset="0"/>
                <a:ea typeface="SimSun" panose="02010600030101010101" pitchFamily="2" charset="-122"/>
                <a:cs typeface="F"/>
              </a:rPr>
              <a:t>Karnak</a:t>
            </a:r>
            <a:r>
              <a:rPr lang="sk-SK" sz="1000" kern="150" dirty="0">
                <a:latin typeface="Times New Roman" panose="02020603050405020304" pitchFamily="18" charset="0"/>
                <a:ea typeface="SimSun" panose="02010600030101010101" pitchFamily="2" charset="-122"/>
                <a:cs typeface="F"/>
              </a:rPr>
              <a:t>. Ďalším zaujímavým miestom bolo Údolie kráľov. V tomto údolí sa nachádzajú hrobky kráľov Egypta, napríklad známy </a:t>
            </a:r>
            <a:r>
              <a:rPr lang="sk-SK" sz="1000" kern="150" dirty="0" err="1">
                <a:latin typeface="Times New Roman" panose="02020603050405020304" pitchFamily="18" charset="0"/>
                <a:ea typeface="SimSun" panose="02010600030101010101" pitchFamily="2" charset="-122"/>
                <a:cs typeface="F"/>
              </a:rPr>
              <a:t>Tutanchamon</a:t>
            </a:r>
            <a:r>
              <a:rPr lang="sk-SK" sz="1000" kern="150" dirty="0">
                <a:latin typeface="Times New Roman" panose="02020603050405020304" pitchFamily="18" charset="0"/>
                <a:ea typeface="SimSun" panose="02010600030101010101" pitchFamily="2" charset="-122"/>
                <a:cs typeface="F"/>
              </a:rPr>
              <a:t> alebo  </a:t>
            </a:r>
            <a:r>
              <a:rPr lang="sk-SK" sz="1000" kern="150" dirty="0" err="1">
                <a:latin typeface="Times New Roman" panose="02020603050405020304" pitchFamily="18" charset="0"/>
                <a:ea typeface="SimSun" panose="02010600030101010101" pitchFamily="2" charset="-122"/>
                <a:cs typeface="F"/>
              </a:rPr>
              <a:t>Ramses</a:t>
            </a:r>
            <a:r>
              <a:rPr lang="sk-SK" sz="1000" kern="150" dirty="0">
                <a:latin typeface="Times New Roman" panose="02020603050405020304" pitchFamily="18" charset="0"/>
                <a:ea typeface="SimSun" panose="02010600030101010101" pitchFamily="2" charset="-122"/>
                <a:cs typeface="F"/>
              </a:rPr>
              <a:t> IX. a iní. Po návšteve troch hrobiek naša cesta smerovala do chrámu </a:t>
            </a:r>
            <a:r>
              <a:rPr lang="sk-SK" sz="1000" kern="150" dirty="0" err="1">
                <a:latin typeface="Times New Roman" panose="02020603050405020304" pitchFamily="18" charset="0"/>
                <a:ea typeface="SimSun" panose="02010600030101010101" pitchFamily="2" charset="-122"/>
                <a:cs typeface="F"/>
              </a:rPr>
              <a:t>Hatšepsut</a:t>
            </a:r>
            <a:r>
              <a:rPr lang="sk-SK" sz="1000" kern="150" dirty="0">
                <a:latin typeface="Times New Roman" panose="02020603050405020304" pitchFamily="18" charset="0"/>
                <a:ea typeface="SimSun" panose="02010600030101010101" pitchFamily="2" charset="-122"/>
                <a:cs typeface="F"/>
              </a:rPr>
              <a:t>. Kráľovná </a:t>
            </a:r>
            <a:r>
              <a:rPr lang="sk-SK" sz="1000" kern="150" dirty="0" err="1">
                <a:latin typeface="Times New Roman" panose="02020603050405020304" pitchFamily="18" charset="0"/>
                <a:ea typeface="SimSun" panose="02010600030101010101" pitchFamily="2" charset="-122"/>
                <a:cs typeface="F"/>
              </a:rPr>
              <a:t>Hatšepsut</a:t>
            </a:r>
            <a:r>
              <a:rPr lang="sk-SK" sz="1000" kern="150" dirty="0">
                <a:latin typeface="Times New Roman" panose="02020603050405020304" pitchFamily="18" charset="0"/>
                <a:ea typeface="SimSun" panose="02010600030101010101" pitchFamily="2" charset="-122"/>
                <a:cs typeface="F"/>
              </a:rPr>
              <a:t> sa sama dala korunovať a dodržiavala zvyky týkajúce sa  oblečenia a dokonca nosila symbol moci – falošnú bradu. Obdobie jej vlády bolo pre Egypt veľmi prospešným a pokojným. Podieľala sa na rozvoji hospodárstva a oživila obchodné cesty.</a:t>
            </a:r>
            <a:endParaRPr lang="sk-SK" sz="1000" kern="150" dirty="0">
              <a:latin typeface="Calibri" panose="020F0502020204030204" pitchFamily="34" charset="0"/>
              <a:ea typeface="SimSun" panose="02010600030101010101" pitchFamily="2" charset="-122"/>
              <a:cs typeface="F"/>
            </a:endParaRPr>
          </a:p>
          <a:p>
            <a:pPr algn="just">
              <a:lnSpc>
                <a:spcPct val="115000"/>
              </a:lnSpc>
              <a:spcAft>
                <a:spcPts val="813"/>
              </a:spcAft>
            </a:pPr>
            <a:r>
              <a:rPr lang="sk-SK" sz="1000" kern="150" dirty="0">
                <a:latin typeface="Times New Roman" panose="02020603050405020304" pitchFamily="18" charset="0"/>
                <a:ea typeface="SimSun" panose="02010600030101010101" pitchFamily="2" charset="-122"/>
                <a:cs typeface="F"/>
              </a:rPr>
              <a:t>      Naším posledným výletom bola jazda na </a:t>
            </a:r>
            <a:r>
              <a:rPr lang="sk-SK" sz="1000" kern="150" dirty="0" err="1">
                <a:latin typeface="Times New Roman" panose="02020603050405020304" pitchFamily="18" charset="0"/>
                <a:ea typeface="SimSun" panose="02010600030101010101" pitchFamily="2" charset="-122"/>
                <a:cs typeface="F"/>
              </a:rPr>
              <a:t>štvorkolkách</a:t>
            </a:r>
            <a:r>
              <a:rPr lang="sk-SK" sz="1000" kern="150" dirty="0">
                <a:latin typeface="Times New Roman" panose="02020603050405020304" pitchFamily="18" charset="0"/>
                <a:ea typeface="SimSun" panose="02010600030101010101" pitchFamily="2" charset="-122"/>
                <a:cs typeface="F"/>
              </a:rPr>
              <a:t> po púšti za poznaním života beduínov. Bolo úžasné vidieť a stráviť čas s ľuďmi, ktorí dokážu žiť na miestach, kde nie je nič len piesok. Napriek tomu boli spokojní a veľmi pohostinní. </a:t>
            </a:r>
            <a:endParaRPr lang="sk-SK" sz="1000" kern="150" dirty="0" smtClean="0">
              <a:latin typeface="Times New Roman" panose="02020603050405020304" pitchFamily="18" charset="0"/>
              <a:ea typeface="SimSun" panose="02010600030101010101" pitchFamily="2" charset="-122"/>
              <a:cs typeface="F"/>
            </a:endParaRPr>
          </a:p>
          <a:p>
            <a:pPr algn="just">
              <a:lnSpc>
                <a:spcPct val="115000"/>
              </a:lnSpc>
              <a:spcAft>
                <a:spcPts val="813"/>
              </a:spcAft>
            </a:pPr>
            <a:r>
              <a:rPr lang="sk-SK" sz="1000" kern="150" dirty="0">
                <a:latin typeface="Times New Roman" panose="02020603050405020304" pitchFamily="18" charset="0"/>
                <a:ea typeface="SimSun" panose="02010600030101010101" pitchFamily="2" charset="-122"/>
                <a:cs typeface="F"/>
              </a:rPr>
              <a:t> </a:t>
            </a:r>
            <a:r>
              <a:rPr lang="sk-SK" sz="1000" kern="150" dirty="0" smtClean="0">
                <a:latin typeface="Times New Roman" panose="02020603050405020304" pitchFamily="18" charset="0"/>
                <a:ea typeface="SimSun" panose="02010600030101010101" pitchFamily="2" charset="-122"/>
                <a:cs typeface="F"/>
              </a:rPr>
              <a:t>                                                                    Adam </a:t>
            </a:r>
            <a:r>
              <a:rPr lang="sk-SK" sz="1000" kern="150" dirty="0" err="1" smtClean="0">
                <a:latin typeface="Times New Roman" panose="02020603050405020304" pitchFamily="18" charset="0"/>
                <a:ea typeface="SimSun" panose="02010600030101010101" pitchFamily="2" charset="-122"/>
                <a:cs typeface="F"/>
              </a:rPr>
              <a:t>Fejko</a:t>
            </a:r>
            <a:r>
              <a:rPr lang="sk-SK" sz="1000" kern="150" dirty="0" smtClean="0">
                <a:latin typeface="Times New Roman" panose="02020603050405020304" pitchFamily="18" charset="0"/>
                <a:ea typeface="SimSun" panose="02010600030101010101" pitchFamily="2" charset="-122"/>
                <a:cs typeface="F"/>
              </a:rPr>
              <a:t>, 9.A                                                                            </a:t>
            </a:r>
            <a:endParaRPr lang="sk-SK" sz="1000" kern="150" dirty="0">
              <a:latin typeface="Calibri" panose="020F0502020204030204" pitchFamily="34" charset="0"/>
              <a:ea typeface="SimSun" panose="02010600030101010101" pitchFamily="2" charset="-122"/>
              <a:cs typeface="F"/>
            </a:endParaRPr>
          </a:p>
        </p:txBody>
      </p:sp>
      <p:pic>
        <p:nvPicPr>
          <p:cNvPr id="14" name="Obrázok 13"/>
          <p:cNvPicPr>
            <a:picLocks noChangeAspect="1"/>
          </p:cNvPicPr>
          <p:nvPr/>
        </p:nvPicPr>
        <p:blipFill>
          <a:blip r:embed="rId2"/>
          <a:stretch>
            <a:fillRect/>
          </a:stretch>
        </p:blipFill>
        <p:spPr>
          <a:xfrm>
            <a:off x="497515" y="2870765"/>
            <a:ext cx="1282938" cy="896571"/>
          </a:xfrm>
          <a:prstGeom prst="rect">
            <a:avLst/>
          </a:prstGeom>
        </p:spPr>
      </p:pic>
      <p:pic>
        <p:nvPicPr>
          <p:cNvPr id="15" name="Obrázok 14"/>
          <p:cNvPicPr>
            <a:picLocks noChangeAspect="1"/>
          </p:cNvPicPr>
          <p:nvPr/>
        </p:nvPicPr>
        <p:blipFill rotWithShape="1">
          <a:blip r:embed="rId3"/>
          <a:srcRect l="224" t="22287" r="29142" b="9851"/>
          <a:stretch/>
        </p:blipFill>
        <p:spPr>
          <a:xfrm>
            <a:off x="2195277" y="2870765"/>
            <a:ext cx="1153551" cy="902317"/>
          </a:xfrm>
          <a:prstGeom prst="rect">
            <a:avLst/>
          </a:prstGeom>
          <a:ln>
            <a:solidFill>
              <a:schemeClr val="accent4">
                <a:lumMod val="60000"/>
                <a:lumOff val="40000"/>
              </a:schemeClr>
            </a:solidFill>
          </a:ln>
        </p:spPr>
      </p:pic>
      <p:pic>
        <p:nvPicPr>
          <p:cNvPr id="16" name="Obrázok 15"/>
          <p:cNvPicPr>
            <a:picLocks noChangeAspect="1"/>
          </p:cNvPicPr>
          <p:nvPr/>
        </p:nvPicPr>
        <p:blipFill>
          <a:blip r:embed="rId4"/>
          <a:stretch>
            <a:fillRect/>
          </a:stretch>
        </p:blipFill>
        <p:spPr>
          <a:xfrm>
            <a:off x="3586778" y="2678374"/>
            <a:ext cx="941151" cy="1094708"/>
          </a:xfrm>
          <a:prstGeom prst="rect">
            <a:avLst/>
          </a:prstGeom>
        </p:spPr>
      </p:pic>
    </p:spTree>
    <p:extLst>
      <p:ext uri="{BB962C8B-B14F-4D97-AF65-F5344CB8AC3E}">
        <p14:creationId xmlns:p14="http://schemas.microsoft.com/office/powerpoint/2010/main" val="28989404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240068" y="265662"/>
            <a:ext cx="709683" cy="217432"/>
          </a:xfrm>
          <a:prstGeom prst="rect">
            <a:avLst/>
          </a:prstGeom>
          <a:noFill/>
        </p:spPr>
        <p:txBody>
          <a:bodyPr wrap="square" rtlCol="0">
            <a:spAutoFit/>
          </a:bodyPr>
          <a:lstStyle/>
          <a:p>
            <a:r>
              <a:rPr lang="sk-SK" sz="813" dirty="0"/>
              <a:t>- 6 -</a:t>
            </a:r>
          </a:p>
        </p:txBody>
      </p:sp>
      <p:sp>
        <p:nvSpPr>
          <p:cNvPr id="5" name="BlokTextu 4"/>
          <p:cNvSpPr txBox="1"/>
          <p:nvPr/>
        </p:nvSpPr>
        <p:spPr>
          <a:xfrm>
            <a:off x="7063570" y="337950"/>
            <a:ext cx="1641143" cy="217432"/>
          </a:xfrm>
          <a:prstGeom prst="rect">
            <a:avLst/>
          </a:prstGeom>
          <a:noFill/>
        </p:spPr>
        <p:txBody>
          <a:bodyPr wrap="square" rtlCol="0">
            <a:spAutoFit/>
          </a:bodyPr>
          <a:lstStyle/>
          <a:p>
            <a:r>
              <a:rPr lang="sk-SK" sz="813" dirty="0"/>
              <a:t>- 11 -</a:t>
            </a:r>
          </a:p>
        </p:txBody>
      </p:sp>
      <p:sp>
        <p:nvSpPr>
          <p:cNvPr id="6" name="Obdĺžnik 5"/>
          <p:cNvSpPr/>
          <p:nvPr/>
        </p:nvSpPr>
        <p:spPr>
          <a:xfrm>
            <a:off x="0" y="319113"/>
            <a:ext cx="4867986" cy="3809248"/>
          </a:xfrm>
          <a:prstGeom prst="rect">
            <a:avLst/>
          </a:prstGeom>
        </p:spPr>
        <p:txBody>
          <a:bodyPr wrap="square">
            <a:spAutoFit/>
          </a:bodyPr>
          <a:lstStyle/>
          <a:p>
            <a:pPr>
              <a:lnSpc>
                <a:spcPct val="107000"/>
              </a:lnSpc>
              <a:spcAft>
                <a:spcPts val="650"/>
              </a:spcAft>
            </a:pPr>
            <a:r>
              <a:rPr lang="sk-SK" sz="1000" dirty="0">
                <a:latin typeface="Times New Roman" panose="02020603050405020304" pitchFamily="18" charset="0"/>
                <a:ea typeface="Calibri" panose="020F0502020204030204" pitchFamily="34" charset="0"/>
                <a:cs typeface="Times New Roman" panose="02020603050405020304" pitchFamily="18" charset="0"/>
              </a:rPr>
              <a:t>  2. kapitola                   </a:t>
            </a:r>
            <a:r>
              <a:rPr lang="sk-SK" sz="1000" b="1" dirty="0" err="1">
                <a:latin typeface="Times New Roman" panose="02020603050405020304" pitchFamily="18" charset="0"/>
                <a:ea typeface="Calibri" panose="020F0502020204030204" pitchFamily="34" charset="0"/>
                <a:cs typeface="Times New Roman" panose="02020603050405020304" pitchFamily="18" charset="0"/>
              </a:rPr>
              <a:t>Bucky</a:t>
            </a:r>
            <a:r>
              <a:rPr lang="sk-SK" sz="1000" b="1" dirty="0">
                <a:latin typeface="Times New Roman" panose="02020603050405020304" pitchFamily="18" charset="0"/>
                <a:ea typeface="Calibri" panose="020F0502020204030204" pitchFamily="34" charset="0"/>
                <a:cs typeface="Times New Roman" panose="02020603050405020304" pitchFamily="18" charset="0"/>
              </a:rPr>
              <a:t>  </a:t>
            </a:r>
            <a:r>
              <a:rPr lang="sk-SK" sz="1000" dirty="0">
                <a:latin typeface="Times New Roman" panose="02020603050405020304" pitchFamily="18" charset="0"/>
                <a:ea typeface="Calibri" panose="020F0502020204030204" pitchFamily="34" charset="0"/>
                <a:cs typeface="Times New Roman" panose="02020603050405020304" pitchFamily="18" charset="0"/>
              </a:rPr>
              <a:t>  </a:t>
            </a:r>
          </a:p>
          <a:p>
            <a:pPr algn="just">
              <a:lnSpc>
                <a:spcPct val="150000"/>
              </a:lnSpc>
              <a:spcAft>
                <a:spcPts val="650"/>
              </a:spcAft>
            </a:pPr>
            <a:r>
              <a:rPr lang="sk-SK" sz="1000" dirty="0">
                <a:latin typeface="Times New Roman" panose="02020603050405020304" pitchFamily="18" charset="0"/>
                <a:ea typeface="Calibri" panose="020F0502020204030204" pitchFamily="34" charset="0"/>
                <a:cs typeface="Times New Roman" panose="02020603050405020304" pitchFamily="18" charset="0"/>
              </a:rPr>
              <a:t>V tom teple, v ktorom som býval, mi bolo skvele. No zrazu som pocítil chlad. Otvoril som oči v nádeji, že uvidím mamu, ale videl som len obrovský kus železa, ktorý nepríjemne zapáchal. Moja mama a aj ostatné šteniatka boli zrazu preč. Zavrel som oči a vnímal som zvuky. Bola taká zima, že som si myslel, že už zomriem. Všetko okolo mňa bolo čierne a ja som sa veľmi bál. Potom som na brušku pocítil niečo teplučké. To akýsi chlapec ma zobral do náručia. Nebál som sa ho, lebo som cítil, že mi neublíži. Bol som mu veľmi vďačný, že ma zachránil. Videl som v ňom niečo, čo som v nikom ešte nevidel a bolo mi jasné, že by som pre neho urobil čokoľvek. Prebudil som sa v teple a zabalený do mäkkej deky. Chlapec – volal sa Teo - pri mne sedel.  Vstal som a od radosti oblízal mu ruku. Dvaja iní ľudia sa s ním rozprávali, ale nerozumel som im. No keď rozprával chlapec, rozumel som mu všetko. To bolo divné. Hovoril, že si ma chce nechať a potom vybehol von a viac si už nepamätám. Zaspal som a prebudil som sa až na ďalší deň. Bol som v inom prostredí. Veľmi som si obľúbil starenku, u ktorej som býval. A toho chlapca, s ktorým som sa každý deň hral a šantil, tak toho som zbožňoval. Bol to môj najlepší priateľ, pre neho by som urobil aj nemožné. Aj on bol z toho veľmi nadšený a prichádzal ku mne dvakrát denne. </a:t>
            </a:r>
            <a:endParaRPr lang="sk-SK" sz="1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Obdĺžnik 6"/>
          <p:cNvSpPr/>
          <p:nvPr/>
        </p:nvSpPr>
        <p:spPr>
          <a:xfrm>
            <a:off x="-1" y="4000308"/>
            <a:ext cx="4867986" cy="1708160"/>
          </a:xfrm>
          <a:prstGeom prst="rect">
            <a:avLst/>
          </a:prstGeom>
        </p:spPr>
        <p:txBody>
          <a:bodyPr wrap="square">
            <a:spAutoFit/>
          </a:bodyPr>
          <a:lstStyle/>
          <a:p>
            <a:pPr algn="just">
              <a:lnSpc>
                <a:spcPct val="150000"/>
              </a:lnSpc>
            </a:pPr>
            <a:r>
              <a:rPr lang="sk-SK" sz="1000" dirty="0">
                <a:latin typeface="Times New Roman" panose="02020603050405020304" pitchFamily="18" charset="0"/>
                <a:ea typeface="Calibri" panose="020F0502020204030204" pitchFamily="34" charset="0"/>
              </a:rPr>
              <a:t>Jedného dňa, keď som sa zobudil, mal som taký divný pocit. Akoby sa malo niečo stať.  Čakal som, že príde môj najlepší kamarát. Podvečer som už vyšiel von a napriek zákazu som ňufákom  a labkou otvoril bráničku, či ho na ceste náhodou nezbadám. Zavrtel som chvostíkom od šťastia, Teo sa blížil na bicykli k nášmu domu. Spoza kríkov vybehli nejakí veľkí chalani a strčili do kolesa palicu. Teo spadol, ostal ležať na tráve a z nosa mu tiekla krv. Bicykel letel až k bránke. Keď mi došlo, čo urobili tí grázli, začal som ich naháňať a jedného som stihol pohrýzť do lýtka. </a:t>
            </a:r>
            <a:endParaRPr lang="sk-SK" sz="1000" dirty="0"/>
          </a:p>
        </p:txBody>
      </p:sp>
      <p:sp>
        <p:nvSpPr>
          <p:cNvPr id="8" name="Obdĺžnik 7"/>
          <p:cNvSpPr/>
          <p:nvPr/>
        </p:nvSpPr>
        <p:spPr>
          <a:xfrm>
            <a:off x="-2" y="5636191"/>
            <a:ext cx="4867986" cy="1221809"/>
          </a:xfrm>
          <a:prstGeom prst="rect">
            <a:avLst/>
          </a:prstGeom>
        </p:spPr>
        <p:txBody>
          <a:bodyPr wrap="square">
            <a:spAutoFit/>
          </a:bodyPr>
          <a:lstStyle/>
          <a:p>
            <a:pPr algn="just">
              <a:lnSpc>
                <a:spcPct val="150000"/>
              </a:lnSpc>
            </a:pPr>
            <a:r>
              <a:rPr lang="sk-SK" sz="1000" dirty="0">
                <a:latin typeface="Times New Roman" panose="02020603050405020304" pitchFamily="18" charset="0"/>
                <a:ea typeface="Calibri" panose="020F0502020204030204" pitchFamily="34" charset="0"/>
              </a:rPr>
              <a:t>Zľakli sa a celou silou utekali preč. Vrátil som sa k Teovi. Utrel som mu krv z nosa mojím jazykom. Prebral sa a hneď vedel, čo sa stalo. Bol som šťastný, že je v poriadku. Bral som to naozaj vážne, keď som vtedy povedal, že pre neho spravím čokoľvek. Veľmi ma vyobjímal a ja som vedel, že sme najlepší priatelia na svete. Pretože ja som pes </a:t>
            </a:r>
            <a:r>
              <a:rPr lang="sk-SK" sz="1000" dirty="0" err="1">
                <a:latin typeface="Times New Roman" panose="02020603050405020304" pitchFamily="18" charset="0"/>
                <a:ea typeface="Calibri" panose="020F0502020204030204" pitchFamily="34" charset="0"/>
              </a:rPr>
              <a:t>Bucky</a:t>
            </a:r>
            <a:r>
              <a:rPr lang="sk-SK" sz="1000" dirty="0">
                <a:latin typeface="Times New Roman" panose="02020603050405020304" pitchFamily="18" charset="0"/>
                <a:ea typeface="Calibri" panose="020F0502020204030204" pitchFamily="34" charset="0"/>
              </a:rPr>
              <a:t> a on je chlapec Teo. </a:t>
            </a:r>
            <a:r>
              <a:rPr lang="sk-SK" sz="1000" i="1" dirty="0">
                <a:latin typeface="Times New Roman" panose="02020603050405020304" pitchFamily="18" charset="0"/>
                <a:ea typeface="Calibri" panose="020F0502020204030204" pitchFamily="34" charset="0"/>
              </a:rPr>
              <a:t>/pokračovanie na nasledujúcej </a:t>
            </a:r>
            <a:r>
              <a:rPr lang="sk-SK" sz="1000" dirty="0">
                <a:latin typeface="Times New Roman" panose="02020603050405020304" pitchFamily="18" charset="0"/>
                <a:ea typeface="Calibri" panose="020F0502020204030204" pitchFamily="34" charset="0"/>
              </a:rPr>
              <a:t>strane/</a:t>
            </a:r>
            <a:endParaRPr lang="sk-SK" sz="1000" dirty="0"/>
          </a:p>
        </p:txBody>
      </p:sp>
      <p:sp>
        <p:nvSpPr>
          <p:cNvPr id="3" name="BlokTextu 2"/>
          <p:cNvSpPr txBox="1"/>
          <p:nvPr/>
        </p:nvSpPr>
        <p:spPr>
          <a:xfrm>
            <a:off x="6412715" y="636254"/>
            <a:ext cx="2716757" cy="242374"/>
          </a:xfrm>
          <a:prstGeom prst="rect">
            <a:avLst/>
          </a:prstGeom>
          <a:noFill/>
        </p:spPr>
        <p:txBody>
          <a:bodyPr wrap="square" rtlCol="0">
            <a:spAutoFit/>
          </a:bodyPr>
          <a:lstStyle/>
          <a:p>
            <a:r>
              <a:rPr lang="sk-SK" sz="975" dirty="0"/>
              <a:t>Recepty na horúce letné dni</a:t>
            </a:r>
          </a:p>
        </p:txBody>
      </p:sp>
      <p:sp>
        <p:nvSpPr>
          <p:cNvPr id="9" name="Obdĺžnik 8"/>
          <p:cNvSpPr/>
          <p:nvPr/>
        </p:nvSpPr>
        <p:spPr>
          <a:xfrm>
            <a:off x="5126724" y="959500"/>
            <a:ext cx="4779276" cy="5524269"/>
          </a:xfrm>
          <a:prstGeom prst="rect">
            <a:avLst/>
          </a:prstGeom>
        </p:spPr>
        <p:txBody>
          <a:bodyPr wrap="square">
            <a:spAutoFit/>
          </a:bodyPr>
          <a:lstStyle/>
          <a:p>
            <a:pPr>
              <a:lnSpc>
                <a:spcPct val="115000"/>
              </a:lnSpc>
              <a:spcAft>
                <a:spcPts val="813"/>
              </a:spcAft>
            </a:pPr>
            <a:r>
              <a:rPr lang="sk-SK" sz="1138" b="1" dirty="0">
                <a:latin typeface="Calibri" panose="020F0502020204030204" pitchFamily="34" charset="0"/>
                <a:ea typeface="Calibri" panose="020F0502020204030204" pitchFamily="34" charset="0"/>
                <a:cs typeface="Times New Roman" panose="02020603050405020304" pitchFamily="18" charset="0"/>
              </a:rPr>
              <a:t>                        </a:t>
            </a:r>
            <a:r>
              <a:rPr lang="sk-SK" sz="894" b="1" dirty="0">
                <a:latin typeface="Calibri" panose="020F0502020204030204" pitchFamily="34" charset="0"/>
                <a:ea typeface="Calibri" panose="020F0502020204030204" pitchFamily="34" charset="0"/>
                <a:cs typeface="Times New Roman" panose="02020603050405020304" pitchFamily="18" charset="0"/>
              </a:rPr>
              <a:t>Recept na chladenú černicovú limonádu</a:t>
            </a: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Ingrediencie:</a:t>
            </a: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4 čajové lyžičky šťavy z černíc</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2 ks </a:t>
            </a:r>
            <a:r>
              <a:rPr lang="sk-SK" sz="894" b="1" dirty="0" err="1">
                <a:latin typeface="Calibri" panose="020F0502020204030204" pitchFamily="34" charset="0"/>
                <a:ea typeface="Calibri" panose="020F0502020204030204" pitchFamily="34" charset="0"/>
                <a:cs typeface="Times New Roman" panose="02020603050405020304" pitchFamily="18" charset="0"/>
              </a:rPr>
              <a:t>limetky</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2-3 dl vody </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3 lístky mäty</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pár kociek ľadu</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13"/>
              </a:spcAft>
            </a:pPr>
            <a:r>
              <a:rPr lang="sk-SK" sz="894" b="1" dirty="0">
                <a:latin typeface="Calibri" panose="020F0502020204030204" pitchFamily="34" charset="0"/>
                <a:ea typeface="Calibri" panose="020F0502020204030204" pitchFamily="34" charset="0"/>
                <a:cs typeface="Times New Roman" panose="02020603050405020304" pitchFamily="18" charset="0"/>
              </a:rPr>
              <a:t> </a:t>
            </a:r>
            <a:r>
              <a:rPr lang="sk-SK" sz="894" dirty="0">
                <a:latin typeface="Calibri" panose="020F0502020204030204" pitchFamily="34" charset="0"/>
                <a:ea typeface="Calibri" panose="020F0502020204030204" pitchFamily="34" charset="0"/>
                <a:cs typeface="Times New Roman" panose="02020603050405020304" pitchFamily="18" charset="0"/>
              </a:rPr>
              <a:t>Postup:</a:t>
            </a: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Šťavu z černíc nalejeme do pohárov. Pridáme trocha šťavy z </a:t>
            </a:r>
            <a:r>
              <a:rPr lang="sk-SK" sz="894" dirty="0" err="1">
                <a:latin typeface="Calibri" panose="020F0502020204030204" pitchFamily="34" charset="0"/>
                <a:ea typeface="Calibri" panose="020F0502020204030204" pitchFamily="34" charset="0"/>
                <a:cs typeface="Times New Roman" panose="02020603050405020304" pitchFamily="18" charset="0"/>
              </a:rPr>
              <a:t>limetky</a:t>
            </a:r>
            <a:r>
              <a:rPr lang="sk-SK" sz="894" dirty="0">
                <a:latin typeface="Calibri" panose="020F0502020204030204" pitchFamily="34" charset="0"/>
                <a:ea typeface="Calibri" panose="020F0502020204030204" pitchFamily="34" charset="0"/>
                <a:cs typeface="Times New Roman" panose="02020603050405020304" pitchFamily="18" charset="0"/>
              </a:rPr>
              <a:t>. Dolejeme vodou a do pohárov dáme niekoľko kociek ľadu. </a:t>
            </a:r>
            <a:r>
              <a:rPr lang="sk-SK" sz="894" dirty="0" smtClean="0">
                <a:latin typeface="Calibri" panose="020F0502020204030204" pitchFamily="34" charset="0"/>
                <a:ea typeface="Calibri" panose="020F0502020204030204" pitchFamily="34" charset="0"/>
                <a:cs typeface="Times New Roman" panose="02020603050405020304" pitchFamily="18" charset="0"/>
              </a:rPr>
              <a:t>Navrch </a:t>
            </a:r>
            <a:r>
              <a:rPr lang="sk-SK" sz="894" dirty="0">
                <a:latin typeface="Calibri" panose="020F0502020204030204" pitchFamily="34" charset="0"/>
                <a:ea typeface="Calibri" panose="020F0502020204030204" pitchFamily="34" charset="0"/>
                <a:cs typeface="Times New Roman" panose="02020603050405020304" pitchFamily="18" charset="0"/>
              </a:rPr>
              <a:t>môžeme </a:t>
            </a:r>
            <a:r>
              <a:rPr lang="sk-SK" sz="894" dirty="0" smtClean="0">
                <a:latin typeface="Calibri" panose="020F0502020204030204" pitchFamily="34" charset="0"/>
                <a:ea typeface="Calibri" panose="020F0502020204030204" pitchFamily="34" charset="0"/>
                <a:cs typeface="Times New Roman" panose="02020603050405020304" pitchFamily="18" charset="0"/>
              </a:rPr>
              <a:t>dať </a:t>
            </a:r>
            <a:r>
              <a:rPr lang="sk-SK" sz="894" dirty="0">
                <a:latin typeface="Calibri" panose="020F0502020204030204" pitchFamily="34" charset="0"/>
                <a:ea typeface="Calibri" panose="020F0502020204030204" pitchFamily="34" charset="0"/>
                <a:cs typeface="Times New Roman" panose="02020603050405020304" pitchFamily="18" charset="0"/>
              </a:rPr>
              <a:t>lístky mäty a podávame s kolieskami </a:t>
            </a:r>
            <a:r>
              <a:rPr lang="sk-SK" sz="894" dirty="0" err="1">
                <a:latin typeface="Calibri" panose="020F0502020204030204" pitchFamily="34" charset="0"/>
                <a:ea typeface="Calibri" panose="020F0502020204030204" pitchFamily="34" charset="0"/>
                <a:cs typeface="Times New Roman" panose="02020603050405020304" pitchFamily="18" charset="0"/>
              </a:rPr>
              <a:t>limetky</a:t>
            </a:r>
            <a:r>
              <a:rPr lang="sk-SK" sz="894" dirty="0">
                <a:latin typeface="Calibri" panose="020F0502020204030204" pitchFamily="34" charset="0"/>
                <a:ea typeface="Calibri" panose="020F0502020204030204" pitchFamily="34" charset="0"/>
                <a:cs typeface="Times New Roman" panose="02020603050405020304" pitchFamily="18" charset="0"/>
              </a:rPr>
              <a:t>.       </a:t>
            </a:r>
            <a:endParaRPr lang="sk-SK" sz="894"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13"/>
              </a:spcAft>
            </a:pPr>
            <a:r>
              <a:rPr lang="sk-SK" sz="894" b="1" dirty="0" smtClean="0">
                <a:latin typeface="Calibri" panose="020F0502020204030204" pitchFamily="34" charset="0"/>
                <a:ea typeface="Calibri" panose="020F0502020204030204" pitchFamily="34" charset="0"/>
                <a:cs typeface="Times New Roman" panose="02020603050405020304" pitchFamily="18" charset="0"/>
              </a:rPr>
              <a:t>Dobrú </a:t>
            </a:r>
            <a:r>
              <a:rPr lang="sk-SK" sz="894" b="1" dirty="0">
                <a:latin typeface="Calibri" panose="020F0502020204030204" pitchFamily="34" charset="0"/>
                <a:ea typeface="Calibri" panose="020F0502020204030204" pitchFamily="34" charset="0"/>
                <a:cs typeface="Times New Roman" panose="02020603050405020304" pitchFamily="18" charset="0"/>
              </a:rPr>
              <a:t>chuť</a:t>
            </a:r>
            <a:r>
              <a:rPr lang="sk-SK" sz="894" b="1" dirty="0" smtClean="0">
                <a:latin typeface="Calibri" panose="020F0502020204030204" pitchFamily="34" charset="0"/>
                <a:ea typeface="Calibri" panose="020F0502020204030204" pitchFamily="34" charset="0"/>
                <a:cs typeface="Times New Roman" panose="02020603050405020304" pitchFamily="18" charset="0"/>
              </a:rPr>
              <a:t>!</a:t>
            </a:r>
          </a:p>
          <a:p>
            <a:pPr>
              <a:lnSpc>
                <a:spcPct val="115000"/>
              </a:lnSpc>
              <a:spcAft>
                <a:spcPts val="813"/>
              </a:spcAft>
            </a:pPr>
            <a:endParaRPr lang="sk-SK" sz="894" b="1"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13"/>
              </a:spcAft>
            </a:pP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                            </a:t>
            </a:r>
            <a:r>
              <a:rPr lang="sk-SK" sz="894" b="1" dirty="0">
                <a:latin typeface="Calibri" panose="020F0502020204030204" pitchFamily="34" charset="0"/>
                <a:ea typeface="Calibri" panose="020F0502020204030204" pitchFamily="34" charset="0"/>
                <a:cs typeface="Times New Roman" panose="02020603050405020304" pitchFamily="18" charset="0"/>
              </a:rPr>
              <a:t>Recept na banánovo-arašidovú zmrzlinu</a:t>
            </a: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Ingrediencie:</a:t>
            </a: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4 veľké zrelé banány</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marL="139303" indent="-139303">
              <a:spcAft>
                <a:spcPts val="813"/>
              </a:spcAft>
              <a:buFont typeface="Wingdings" panose="05000000000000000000" pitchFamily="2" charset="2"/>
              <a:buChar char="Ø"/>
            </a:pPr>
            <a:r>
              <a:rPr lang="sk-SK" sz="894" b="1" dirty="0">
                <a:latin typeface="Calibri" panose="020F0502020204030204" pitchFamily="34" charset="0"/>
                <a:ea typeface="Calibri" panose="020F0502020204030204" pitchFamily="34" charset="0"/>
                <a:cs typeface="Times New Roman" panose="02020603050405020304" pitchFamily="18" charset="0"/>
              </a:rPr>
              <a:t>2 lyžice arašidového masla</a:t>
            </a:r>
            <a:endParaRPr lang="sk-SK" sz="894"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13"/>
              </a:spcAft>
            </a:pPr>
            <a:r>
              <a:rPr lang="sk-SK" sz="894" b="1" dirty="0">
                <a:latin typeface="Calibri" panose="020F0502020204030204" pitchFamily="34" charset="0"/>
                <a:ea typeface="Calibri" panose="020F0502020204030204" pitchFamily="34" charset="0"/>
                <a:cs typeface="Times New Roman" panose="02020603050405020304" pitchFamily="18" charset="0"/>
              </a:rPr>
              <a:t> </a:t>
            </a:r>
            <a:r>
              <a:rPr lang="sk-SK" sz="894" dirty="0">
                <a:latin typeface="Calibri" panose="020F0502020204030204" pitchFamily="34" charset="0"/>
                <a:ea typeface="Calibri" panose="020F0502020204030204" pitchFamily="34" charset="0"/>
                <a:cs typeface="Times New Roman" panose="02020603050405020304" pitchFamily="18" charset="0"/>
              </a:rPr>
              <a:t>Postup:</a:t>
            </a: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1. Banány ošúpte, nakrájajte na plátky a dajte zamraziť na 1-2 hodiny.</a:t>
            </a: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2. Zmrznuté plátky rozmixujte a pridajte arašidové maslo.</a:t>
            </a:r>
          </a:p>
          <a:p>
            <a:pPr>
              <a:lnSpc>
                <a:spcPct val="115000"/>
              </a:lnSpc>
              <a:spcAft>
                <a:spcPts val="813"/>
              </a:spcAft>
            </a:pPr>
            <a:r>
              <a:rPr lang="sk-SK" sz="894" dirty="0">
                <a:latin typeface="Calibri" panose="020F0502020204030204" pitchFamily="34" charset="0"/>
                <a:ea typeface="Calibri" panose="020F0502020204030204" pitchFamily="34" charset="0"/>
                <a:cs typeface="Times New Roman" panose="02020603050405020304" pitchFamily="18" charset="0"/>
              </a:rPr>
              <a:t>3. Zmrzlinu vložte do mrazničky a nechajte ju na 3 hodiny zamraziť. A potom môžete podávať.                            </a:t>
            </a:r>
            <a:endParaRPr lang="sk-SK" sz="894" dirty="0" smtClean="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13"/>
              </a:spcAft>
            </a:pPr>
            <a:r>
              <a:rPr lang="sk-SK" sz="894" b="1" dirty="0" smtClean="0">
                <a:latin typeface="Calibri" panose="020F0502020204030204" pitchFamily="34" charset="0"/>
                <a:ea typeface="Calibri" panose="020F0502020204030204" pitchFamily="34" charset="0"/>
                <a:cs typeface="Times New Roman" panose="02020603050405020304" pitchFamily="18" charset="0"/>
              </a:rPr>
              <a:t>Dobrú </a:t>
            </a:r>
            <a:r>
              <a:rPr lang="sk-SK" sz="894" b="1" dirty="0">
                <a:latin typeface="Calibri" panose="020F0502020204030204" pitchFamily="34" charset="0"/>
                <a:ea typeface="Calibri" panose="020F0502020204030204" pitchFamily="34" charset="0"/>
                <a:cs typeface="Times New Roman" panose="02020603050405020304" pitchFamily="18" charset="0"/>
              </a:rPr>
              <a:t>chuť!</a:t>
            </a:r>
            <a:endParaRPr lang="sk-SK" sz="894" dirty="0"/>
          </a:p>
        </p:txBody>
      </p:sp>
      <p:pic>
        <p:nvPicPr>
          <p:cNvPr id="2" name="Obrázok 1"/>
          <p:cNvPicPr>
            <a:picLocks noChangeAspect="1"/>
          </p:cNvPicPr>
          <p:nvPr/>
        </p:nvPicPr>
        <p:blipFill>
          <a:blip r:embed="rId3"/>
          <a:stretch>
            <a:fillRect/>
          </a:stretch>
        </p:blipFill>
        <p:spPr>
          <a:xfrm>
            <a:off x="7668757" y="1716140"/>
            <a:ext cx="1460715" cy="1074731"/>
          </a:xfrm>
          <a:prstGeom prst="rect">
            <a:avLst/>
          </a:prstGeom>
          <a:ln>
            <a:solidFill>
              <a:srgbClr val="660066"/>
            </a:solidFill>
          </a:ln>
        </p:spPr>
      </p:pic>
      <p:pic>
        <p:nvPicPr>
          <p:cNvPr id="11" name="Obrázok 10"/>
          <p:cNvPicPr>
            <a:picLocks noChangeAspect="1"/>
          </p:cNvPicPr>
          <p:nvPr/>
        </p:nvPicPr>
        <p:blipFill>
          <a:blip r:embed="rId4"/>
          <a:stretch>
            <a:fillRect/>
          </a:stretch>
        </p:blipFill>
        <p:spPr>
          <a:xfrm>
            <a:off x="8212176" y="4130057"/>
            <a:ext cx="1500857" cy="1072297"/>
          </a:xfrm>
          <a:prstGeom prst="rect">
            <a:avLst/>
          </a:prstGeom>
          <a:ln>
            <a:solidFill>
              <a:srgbClr val="9900CC"/>
            </a:solidFill>
          </a:ln>
        </p:spPr>
      </p:pic>
    </p:spTree>
    <p:extLst>
      <p:ext uri="{BB962C8B-B14F-4D97-AF65-F5344CB8AC3E}">
        <p14:creationId xmlns:p14="http://schemas.microsoft.com/office/powerpoint/2010/main" val="33997519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309705" y="218065"/>
            <a:ext cx="920372" cy="217432"/>
          </a:xfrm>
          <a:prstGeom prst="rect">
            <a:avLst/>
          </a:prstGeom>
          <a:noFill/>
        </p:spPr>
        <p:txBody>
          <a:bodyPr wrap="square" rtlCol="0">
            <a:spAutoFit/>
          </a:bodyPr>
          <a:lstStyle/>
          <a:p>
            <a:r>
              <a:rPr lang="sk-SK" sz="813" dirty="0"/>
              <a:t>- 10 -</a:t>
            </a:r>
          </a:p>
        </p:txBody>
      </p:sp>
      <p:sp>
        <p:nvSpPr>
          <p:cNvPr id="5" name="BlokTextu 4"/>
          <p:cNvSpPr txBox="1"/>
          <p:nvPr/>
        </p:nvSpPr>
        <p:spPr>
          <a:xfrm>
            <a:off x="6948986" y="326781"/>
            <a:ext cx="587706" cy="217432"/>
          </a:xfrm>
          <a:prstGeom prst="rect">
            <a:avLst/>
          </a:prstGeom>
          <a:noFill/>
        </p:spPr>
        <p:txBody>
          <a:bodyPr wrap="square" rtlCol="0">
            <a:spAutoFit/>
          </a:bodyPr>
          <a:lstStyle/>
          <a:p>
            <a:r>
              <a:rPr lang="sk-SK" sz="813" dirty="0"/>
              <a:t>- 7 -</a:t>
            </a:r>
          </a:p>
        </p:txBody>
      </p:sp>
      <p:sp>
        <p:nvSpPr>
          <p:cNvPr id="7" name="Obdĺžnik 6"/>
          <p:cNvSpPr/>
          <p:nvPr/>
        </p:nvSpPr>
        <p:spPr>
          <a:xfrm>
            <a:off x="-255042" y="1175200"/>
            <a:ext cx="5100851" cy="279692"/>
          </a:xfrm>
          <a:prstGeom prst="rect">
            <a:avLst/>
          </a:prstGeom>
        </p:spPr>
        <p:txBody>
          <a:bodyPr wrap="square">
            <a:spAutoFit/>
          </a:bodyPr>
          <a:lstStyle/>
          <a:p>
            <a:pPr>
              <a:lnSpc>
                <a:spcPct val="107000"/>
              </a:lnSpc>
              <a:spcAft>
                <a:spcPts val="650"/>
              </a:spcAft>
            </a:pPr>
            <a:r>
              <a:rPr lang="sk-SK" sz="1138" b="1" dirty="0">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2" name="Obdĺžnik 1"/>
          <p:cNvSpPr/>
          <p:nvPr/>
        </p:nvSpPr>
        <p:spPr>
          <a:xfrm>
            <a:off x="4579678" y="976058"/>
            <a:ext cx="5326323" cy="2001125"/>
          </a:xfrm>
          <a:prstGeom prst="rect">
            <a:avLst/>
          </a:prstGeom>
        </p:spPr>
        <p:txBody>
          <a:bodyPr wrap="square">
            <a:spAutoFit/>
          </a:bodyPr>
          <a:lstStyle/>
          <a:p>
            <a:pPr algn="just">
              <a:lnSpc>
                <a:spcPct val="150000"/>
              </a:lnSpc>
              <a:spcAft>
                <a:spcPts val="650"/>
              </a:spcAft>
            </a:pPr>
            <a:r>
              <a:rPr lang="sk-SK" sz="975" dirty="0">
                <a:latin typeface="Times New Roman" panose="02020603050405020304" pitchFamily="18" charset="0"/>
                <a:ea typeface="Calibri" panose="020F0502020204030204" pitchFamily="34" charset="0"/>
                <a:cs typeface="Times New Roman" panose="02020603050405020304" pitchFamily="18" charset="0"/>
              </a:rPr>
              <a:t>           </a:t>
            </a:r>
            <a:r>
              <a:rPr lang="sk-SK" sz="1000" dirty="0">
                <a:latin typeface="Times New Roman" panose="02020603050405020304" pitchFamily="18" charset="0"/>
                <a:ea typeface="Calibri" panose="020F0502020204030204" pitchFamily="34" charset="0"/>
                <a:cs typeface="Times New Roman" panose="02020603050405020304" pitchFamily="18" charset="0"/>
              </a:rPr>
              <a:t>3. kapitola                </a:t>
            </a:r>
            <a:r>
              <a:rPr lang="sk-SK" sz="1000" b="1" dirty="0">
                <a:latin typeface="Times New Roman" panose="02020603050405020304" pitchFamily="18" charset="0"/>
                <a:ea typeface="Calibri" panose="020F0502020204030204" pitchFamily="34" charset="0"/>
                <a:cs typeface="Times New Roman" panose="02020603050405020304" pitchFamily="18" charset="0"/>
              </a:rPr>
              <a:t>Nerozlučná dvojica</a:t>
            </a:r>
            <a:r>
              <a:rPr lang="sk-SK" sz="1000" dirty="0">
                <a:latin typeface="Times New Roman" panose="02020603050405020304" pitchFamily="18" charset="0"/>
                <a:ea typeface="Calibri" panose="020F0502020204030204" pitchFamily="34" charset="0"/>
                <a:cs typeface="Times New Roman" panose="02020603050405020304" pitchFamily="18" charset="0"/>
              </a:rPr>
              <a:t>      </a:t>
            </a:r>
          </a:p>
          <a:p>
            <a:pPr marL="371475" algn="just">
              <a:lnSpc>
                <a:spcPct val="150000"/>
              </a:lnSpc>
              <a:spcAft>
                <a:spcPts val="650"/>
              </a:spcAft>
            </a:pPr>
            <a:r>
              <a:rPr lang="sk-SK" sz="1000" dirty="0">
                <a:latin typeface="Times New Roman" panose="02020603050405020304" pitchFamily="18" charset="0"/>
                <a:ea typeface="Calibri" panose="020F0502020204030204" pitchFamily="34" charset="0"/>
                <a:cs typeface="Times New Roman" panose="02020603050405020304" pitchFamily="18" charset="0"/>
              </a:rPr>
              <a:t>Moji rodičia sa dozvedeli o páde z bicykla, o partii nespratníkov, ktorí ma chceli šikanovať a hlavne o psíkovi-záchrancovi. Keď videli, ako sa  pozerám na neho a ako sa on pozerá na mňa, dovolili mi zobrať si </a:t>
            </a:r>
            <a:r>
              <a:rPr lang="sk-SK" sz="1000" dirty="0" err="1">
                <a:latin typeface="Times New Roman" panose="02020603050405020304" pitchFamily="18" charset="0"/>
                <a:ea typeface="Calibri" panose="020F0502020204030204" pitchFamily="34" charset="0"/>
                <a:cs typeface="Times New Roman" panose="02020603050405020304" pitchFamily="18" charset="0"/>
              </a:rPr>
              <a:t>Buckyho</a:t>
            </a:r>
            <a:r>
              <a:rPr lang="sk-SK" sz="1000" dirty="0">
                <a:latin typeface="Times New Roman" panose="02020603050405020304" pitchFamily="18" charset="0"/>
                <a:ea typeface="Calibri" panose="020F0502020204030204" pitchFamily="34" charset="0"/>
                <a:cs typeface="Times New Roman" panose="02020603050405020304" pitchFamily="18" charset="0"/>
              </a:rPr>
              <a:t> k nám domov. On nie je obyčajný pes. Je originálny a má  dušu. Našiel si svoj psí zmysel života – byť mojím najlepším priateľom. A ja budem jeho! Možno si hovoríte, že to so slovami preháňam, ale myslím to úprimne. Susedke som sa vďačne poďakoval, že mi takto pomohla. Veď bez nej by to nebolo možné. Vidíte, že dobrí ľudia ešte nevymreli. A to isté si myslím o psoch.</a:t>
            </a:r>
          </a:p>
        </p:txBody>
      </p:sp>
      <p:pic>
        <p:nvPicPr>
          <p:cNvPr id="3" name="Obrázok 2"/>
          <p:cNvPicPr>
            <a:picLocks noChangeAspect="1"/>
          </p:cNvPicPr>
          <p:nvPr/>
        </p:nvPicPr>
        <p:blipFill>
          <a:blip r:embed="rId2"/>
          <a:stretch>
            <a:fillRect/>
          </a:stretch>
        </p:blipFill>
        <p:spPr>
          <a:xfrm>
            <a:off x="5123743" y="3047458"/>
            <a:ext cx="1609865" cy="847036"/>
          </a:xfrm>
          <a:prstGeom prst="rect">
            <a:avLst/>
          </a:prstGeom>
        </p:spPr>
      </p:pic>
      <p:pic>
        <p:nvPicPr>
          <p:cNvPr id="8" name="Obrázok 7"/>
          <p:cNvPicPr>
            <a:picLocks noChangeAspect="1"/>
          </p:cNvPicPr>
          <p:nvPr/>
        </p:nvPicPr>
        <p:blipFill>
          <a:blip r:embed="rId2"/>
          <a:stretch>
            <a:fillRect/>
          </a:stretch>
        </p:blipFill>
        <p:spPr>
          <a:xfrm>
            <a:off x="6670492" y="3094350"/>
            <a:ext cx="1609865" cy="847036"/>
          </a:xfrm>
          <a:prstGeom prst="rect">
            <a:avLst/>
          </a:prstGeom>
        </p:spPr>
      </p:pic>
      <p:pic>
        <p:nvPicPr>
          <p:cNvPr id="9" name="Obrázok 8"/>
          <p:cNvPicPr>
            <a:picLocks noChangeAspect="1"/>
          </p:cNvPicPr>
          <p:nvPr/>
        </p:nvPicPr>
        <p:blipFill>
          <a:blip r:embed="rId2"/>
          <a:stretch>
            <a:fillRect/>
          </a:stretch>
        </p:blipFill>
        <p:spPr>
          <a:xfrm>
            <a:off x="8217242" y="3105439"/>
            <a:ext cx="1609865" cy="847036"/>
          </a:xfrm>
          <a:prstGeom prst="rect">
            <a:avLst/>
          </a:prstGeom>
        </p:spPr>
      </p:pic>
      <p:sp>
        <p:nvSpPr>
          <p:cNvPr id="10" name="BlokTextu 9"/>
          <p:cNvSpPr txBox="1"/>
          <p:nvPr/>
        </p:nvSpPr>
        <p:spPr>
          <a:xfrm>
            <a:off x="5276584" y="4489257"/>
            <a:ext cx="2313471" cy="1954381"/>
          </a:xfrm>
          <a:prstGeom prst="rect">
            <a:avLst/>
          </a:prstGeom>
          <a:noFill/>
          <a:ln>
            <a:solidFill>
              <a:srgbClr val="CC99FF"/>
            </a:solidFill>
          </a:ln>
        </p:spPr>
        <p:txBody>
          <a:bodyPr wrap="square" rtlCol="0">
            <a:spAutoFit/>
          </a:bodyPr>
          <a:lstStyle/>
          <a:p>
            <a:pPr algn="just"/>
            <a:r>
              <a:rPr lang="sk-SK" sz="1100" i="1" dirty="0"/>
              <a:t>Túto poviedku napísala Martina </a:t>
            </a:r>
            <a:r>
              <a:rPr lang="sk-SK" sz="1100" i="1" dirty="0" err="1"/>
              <a:t>Dimunová</a:t>
            </a:r>
            <a:r>
              <a:rPr lang="sk-SK" sz="1100" i="1" dirty="0"/>
              <a:t>, žiačka 5.A. Prezradíme o nej, že veľmi rada číta knihy. Práve to je pre ňu  motiváciou aj inšpiráciou pri jej prvých literárnych pokusoch. Okrem toho má veľa iných záľub: spieva, tancuje, športuje, recituje, moderuje školské programy a ako začínajúca redaktorka sa zapája do prípravy nášho školského časopisu.</a:t>
            </a:r>
          </a:p>
          <a:p>
            <a:endParaRPr lang="sk-SK" sz="1100" dirty="0"/>
          </a:p>
        </p:txBody>
      </p:sp>
      <p:sp>
        <p:nvSpPr>
          <p:cNvPr id="11" name="BlokTextu 10"/>
          <p:cNvSpPr txBox="1"/>
          <p:nvPr/>
        </p:nvSpPr>
        <p:spPr>
          <a:xfrm>
            <a:off x="1336346" y="531060"/>
            <a:ext cx="2502124" cy="461665"/>
          </a:xfrm>
          <a:prstGeom prst="rect">
            <a:avLst/>
          </a:prstGeom>
          <a:noFill/>
        </p:spPr>
        <p:txBody>
          <a:bodyPr wrap="square" rtlCol="0">
            <a:spAutoFit/>
          </a:bodyPr>
          <a:lstStyle/>
          <a:p>
            <a:r>
              <a:rPr lang="sk-SK" sz="1200" dirty="0"/>
              <a:t>                     Minianketa</a:t>
            </a:r>
          </a:p>
          <a:p>
            <a:r>
              <a:rPr lang="sk-SK" sz="1200" dirty="0"/>
              <a:t>       Kam sa chystáš na prázdniny?</a:t>
            </a:r>
          </a:p>
        </p:txBody>
      </p:sp>
      <p:pic>
        <p:nvPicPr>
          <p:cNvPr id="6" name="Obrázok 5"/>
          <p:cNvPicPr>
            <a:picLocks noChangeAspect="1"/>
          </p:cNvPicPr>
          <p:nvPr/>
        </p:nvPicPr>
        <p:blipFill rotWithShape="1">
          <a:blip r:embed="rId3"/>
          <a:srcRect l="27577"/>
          <a:stretch/>
        </p:blipFill>
        <p:spPr>
          <a:xfrm>
            <a:off x="7940945" y="4489257"/>
            <a:ext cx="1624416" cy="1575431"/>
          </a:xfrm>
          <a:prstGeom prst="rect">
            <a:avLst/>
          </a:prstGeom>
          <a:ln>
            <a:solidFill>
              <a:srgbClr val="002060"/>
            </a:solidFill>
          </a:ln>
        </p:spPr>
      </p:pic>
      <p:sp>
        <p:nvSpPr>
          <p:cNvPr id="12" name="BlokTextu 11"/>
          <p:cNvSpPr txBox="1"/>
          <p:nvPr/>
        </p:nvSpPr>
        <p:spPr>
          <a:xfrm>
            <a:off x="10176" y="1402564"/>
            <a:ext cx="4835633" cy="5262979"/>
          </a:xfrm>
          <a:prstGeom prst="rect">
            <a:avLst/>
          </a:prstGeom>
          <a:noFill/>
        </p:spPr>
        <p:txBody>
          <a:bodyPr wrap="square" rtlCol="0">
            <a:spAutoFit/>
          </a:bodyPr>
          <a:lstStyle/>
          <a:p>
            <a:pPr algn="just"/>
            <a:r>
              <a:rPr lang="sk-SK" sz="1200" dirty="0"/>
              <a:t>Nelka </a:t>
            </a:r>
            <a:r>
              <a:rPr lang="sk-SK" sz="1200" dirty="0" err="1"/>
              <a:t>Židziková</a:t>
            </a:r>
            <a:r>
              <a:rPr lang="sk-SK" sz="1200" dirty="0"/>
              <a:t>, 1.B – Teším sa na prázdniny. Pôjdeme na dovolenku do Bulharska s mamkou, ockom a mojou sestrou </a:t>
            </a:r>
            <a:r>
              <a:rPr lang="sk-SK" sz="1200" dirty="0" err="1"/>
              <a:t>Stellkou</a:t>
            </a:r>
            <a:r>
              <a:rPr lang="sk-SK" sz="1200" dirty="0"/>
              <a:t>.</a:t>
            </a:r>
          </a:p>
          <a:p>
            <a:pPr algn="just"/>
            <a:endParaRPr lang="sk-SK" sz="1200" dirty="0"/>
          </a:p>
          <a:p>
            <a:pPr algn="just"/>
            <a:r>
              <a:rPr lang="sk-SK" sz="1200" dirty="0"/>
              <a:t>Michal </a:t>
            </a:r>
            <a:r>
              <a:rPr lang="sk-SK" sz="1200" dirty="0" err="1"/>
              <a:t>Barna</a:t>
            </a:r>
            <a:r>
              <a:rPr lang="sk-SK" sz="1200" dirty="0"/>
              <a:t>, 3.B -  Ja sa teším, že budem mať voľno od školy. Budem môcť chodiť s kamarátmi vonku. Pôjdem do tábora.</a:t>
            </a:r>
          </a:p>
          <a:p>
            <a:pPr algn="just"/>
            <a:endParaRPr lang="sk-SK" sz="1200" dirty="0"/>
          </a:p>
          <a:p>
            <a:pPr algn="just"/>
            <a:r>
              <a:rPr lang="sk-SK" sz="1200" dirty="0"/>
              <a:t>Adam </a:t>
            </a:r>
            <a:r>
              <a:rPr lang="sk-SK" sz="1200" dirty="0" err="1"/>
              <a:t>Šimovič</a:t>
            </a:r>
            <a:r>
              <a:rPr lang="sk-SK" sz="1200" dirty="0"/>
              <a:t>, 4.B – Najprv budem chodiť s kamarátmi vonku, potom pôjdeme s mamou, tatkom a sestrou na dovolenku do Turecka.</a:t>
            </a:r>
          </a:p>
          <a:p>
            <a:pPr algn="just"/>
            <a:endParaRPr lang="sk-SK" sz="1200" dirty="0"/>
          </a:p>
          <a:p>
            <a:pPr algn="just"/>
            <a:r>
              <a:rPr lang="sk-SK" sz="1200" dirty="0"/>
              <a:t>Lukáš Bučko, 5.B – Cez prázdniny pôjdem k mojej krstnej. Budem hrať futbal s kamarátmi. Voľný čas budem tráviť s mojím psíkom.</a:t>
            </a:r>
          </a:p>
          <a:p>
            <a:pPr algn="just"/>
            <a:endParaRPr lang="sk-SK" sz="1200" dirty="0"/>
          </a:p>
          <a:p>
            <a:pPr algn="just"/>
            <a:r>
              <a:rPr lang="sk-SK" sz="1200" dirty="0"/>
              <a:t>Lea Suchá, 5.A – Niekedy v polovici prázdnin máme ísť s rodičmi na dovolenku a koncom prázdnin pôjdem s kamarátmi do tábora.</a:t>
            </a:r>
          </a:p>
          <a:p>
            <a:pPr algn="just"/>
            <a:endParaRPr lang="sk-SK" sz="1200" dirty="0"/>
          </a:p>
          <a:p>
            <a:pPr algn="just"/>
            <a:r>
              <a:rPr lang="sk-SK" sz="1200" dirty="0"/>
              <a:t>Adam </a:t>
            </a:r>
            <a:r>
              <a:rPr lang="sk-SK" sz="1200" dirty="0" err="1"/>
              <a:t>Žulevič</a:t>
            </a:r>
            <a:r>
              <a:rPr lang="sk-SK" sz="1200" dirty="0"/>
              <a:t>, 6.A – Cez prázdniny rád športujem, hrám futbal. Rád zájdem na plaváreň zaplávať si, ale</a:t>
            </a:r>
          </a:p>
          <a:p>
            <a:pPr algn="just"/>
            <a:r>
              <a:rPr lang="sk-SK" sz="1200" dirty="0"/>
              <a:t>zo všetkého najradšej chodím k moru na dovolenku.</a:t>
            </a:r>
          </a:p>
          <a:p>
            <a:pPr algn="just"/>
            <a:endParaRPr lang="sk-SK" sz="1200" dirty="0"/>
          </a:p>
          <a:p>
            <a:pPr algn="just"/>
            <a:r>
              <a:rPr lang="sk-SK" sz="1200" dirty="0"/>
              <a:t>Ľuboš </a:t>
            </a:r>
            <a:r>
              <a:rPr lang="sk-SK" sz="1200" dirty="0" err="1"/>
              <a:t>Weichpart</a:t>
            </a:r>
            <a:r>
              <a:rPr lang="sk-SK" sz="1200" dirty="0"/>
              <a:t>, 9.A – Mám v pláne ísť na dovolenku do Francúzska s rodinou. Teším sa, že uvidím </a:t>
            </a:r>
            <a:r>
              <a:rPr lang="sk-SK" sz="1200" dirty="0" err="1"/>
              <a:t>Eifelovu</a:t>
            </a:r>
            <a:r>
              <a:rPr lang="sk-SK" sz="1200" dirty="0"/>
              <a:t> vežu a iné pamiatky.</a:t>
            </a:r>
          </a:p>
          <a:p>
            <a:pPr algn="just"/>
            <a:endParaRPr lang="sk-SK" sz="1200" dirty="0"/>
          </a:p>
          <a:p>
            <a:pPr algn="just"/>
            <a:r>
              <a:rPr lang="sk-SK" sz="1200" dirty="0"/>
              <a:t>Jakub Majerník, 7.A – Cez leto sa chystám na dovolenku do Egypta. Okrem toho chcem pochodiť všetky „</a:t>
            </a:r>
            <a:r>
              <a:rPr lang="sk-SK" sz="1200" dirty="0" err="1"/>
              <a:t>skateparky</a:t>
            </a:r>
            <a:r>
              <a:rPr lang="sk-SK" sz="1200" dirty="0"/>
              <a:t>“ na Slovensku</a:t>
            </a:r>
            <a:r>
              <a:rPr lang="sk-SK" sz="1200" dirty="0" smtClean="0"/>
              <a:t>.</a:t>
            </a:r>
          </a:p>
          <a:p>
            <a:pPr algn="just"/>
            <a:endParaRPr lang="sk-SK" sz="1200" dirty="0"/>
          </a:p>
          <a:p>
            <a:pPr algn="just"/>
            <a:r>
              <a:rPr lang="sk-SK" sz="1200" dirty="0" smtClean="0"/>
              <a:t>Samuel </a:t>
            </a:r>
            <a:r>
              <a:rPr lang="sk-SK" sz="1200" dirty="0" err="1" smtClean="0"/>
              <a:t>Rodak</a:t>
            </a:r>
            <a:r>
              <a:rPr lang="sk-SK" sz="1200" dirty="0" smtClean="0"/>
              <a:t>, 8.A – Cez prázdniny budem u babky v Čertižnom. Je tam krásna príroda, takže pôjdem do lesa zbierať hríby, maliny, černice a brusnice.</a:t>
            </a:r>
            <a:endParaRPr lang="sk-SK" sz="1200" dirty="0"/>
          </a:p>
        </p:txBody>
      </p:sp>
      <p:sp>
        <p:nvSpPr>
          <p:cNvPr id="13" name="BlokTextu 12"/>
          <p:cNvSpPr txBox="1"/>
          <p:nvPr/>
        </p:nvSpPr>
        <p:spPr>
          <a:xfrm>
            <a:off x="2295383" y="6482384"/>
            <a:ext cx="2403222" cy="261610"/>
          </a:xfrm>
          <a:prstGeom prst="rect">
            <a:avLst/>
          </a:prstGeom>
          <a:noFill/>
        </p:spPr>
        <p:txBody>
          <a:bodyPr wrap="none" rtlCol="0">
            <a:spAutoFit/>
          </a:bodyPr>
          <a:lstStyle/>
          <a:p>
            <a:r>
              <a:rPr lang="sk-SK" sz="1100" dirty="0" smtClean="0"/>
              <a:t>Anketu pripravili Anka, Diana a </a:t>
            </a:r>
            <a:r>
              <a:rPr lang="sk-SK" sz="1100" smtClean="0"/>
              <a:t>Emmka</a:t>
            </a:r>
            <a:endParaRPr lang="sk-SK" sz="1100" dirty="0"/>
          </a:p>
        </p:txBody>
      </p:sp>
    </p:spTree>
    <p:extLst>
      <p:ext uri="{BB962C8B-B14F-4D97-AF65-F5344CB8AC3E}">
        <p14:creationId xmlns:p14="http://schemas.microsoft.com/office/powerpoint/2010/main" val="38695488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lokTextu 3"/>
          <p:cNvSpPr txBox="1"/>
          <p:nvPr/>
        </p:nvSpPr>
        <p:spPr>
          <a:xfrm>
            <a:off x="2495494" y="192535"/>
            <a:ext cx="620973" cy="217432"/>
          </a:xfrm>
          <a:prstGeom prst="rect">
            <a:avLst/>
          </a:prstGeom>
          <a:noFill/>
        </p:spPr>
        <p:txBody>
          <a:bodyPr wrap="square" rtlCol="0">
            <a:spAutoFit/>
          </a:bodyPr>
          <a:lstStyle/>
          <a:p>
            <a:r>
              <a:rPr lang="sk-SK" sz="813" dirty="0"/>
              <a:t>- 8 -</a:t>
            </a:r>
          </a:p>
        </p:txBody>
      </p:sp>
      <p:sp>
        <p:nvSpPr>
          <p:cNvPr id="5" name="BlokTextu 4"/>
          <p:cNvSpPr txBox="1"/>
          <p:nvPr/>
        </p:nvSpPr>
        <p:spPr>
          <a:xfrm>
            <a:off x="7095590" y="233240"/>
            <a:ext cx="997993" cy="217432"/>
          </a:xfrm>
          <a:prstGeom prst="rect">
            <a:avLst/>
          </a:prstGeom>
          <a:noFill/>
        </p:spPr>
        <p:txBody>
          <a:bodyPr wrap="square" rtlCol="0">
            <a:spAutoFit/>
          </a:bodyPr>
          <a:lstStyle/>
          <a:p>
            <a:r>
              <a:rPr lang="sk-SK" sz="813" dirty="0"/>
              <a:t>- 9 -</a:t>
            </a:r>
          </a:p>
        </p:txBody>
      </p:sp>
      <p:pic>
        <p:nvPicPr>
          <p:cNvPr id="2" name="Obrázok 1"/>
          <p:cNvPicPr>
            <a:picLocks noChangeAspect="1"/>
          </p:cNvPicPr>
          <p:nvPr/>
        </p:nvPicPr>
        <p:blipFill>
          <a:blip r:embed="rId2"/>
          <a:stretch>
            <a:fillRect/>
          </a:stretch>
        </p:blipFill>
        <p:spPr>
          <a:xfrm>
            <a:off x="257148" y="5635974"/>
            <a:ext cx="1490199" cy="993467"/>
          </a:xfrm>
          <a:prstGeom prst="rect">
            <a:avLst/>
          </a:prstGeom>
          <a:ln>
            <a:solidFill>
              <a:schemeClr val="bg1">
                <a:lumMod val="50000"/>
              </a:schemeClr>
            </a:solidFill>
          </a:ln>
        </p:spPr>
      </p:pic>
      <p:pic>
        <p:nvPicPr>
          <p:cNvPr id="3" name="Obrázok 2"/>
          <p:cNvPicPr>
            <a:picLocks noChangeAspect="1"/>
          </p:cNvPicPr>
          <p:nvPr/>
        </p:nvPicPr>
        <p:blipFill>
          <a:blip r:embed="rId3"/>
          <a:stretch>
            <a:fillRect/>
          </a:stretch>
        </p:blipFill>
        <p:spPr>
          <a:xfrm>
            <a:off x="3161519" y="5635974"/>
            <a:ext cx="1617428" cy="1082563"/>
          </a:xfrm>
          <a:prstGeom prst="rect">
            <a:avLst/>
          </a:prstGeom>
        </p:spPr>
      </p:pic>
      <p:pic>
        <p:nvPicPr>
          <p:cNvPr id="6" name="Obrázok 5"/>
          <p:cNvPicPr>
            <a:picLocks noChangeAspect="1"/>
          </p:cNvPicPr>
          <p:nvPr/>
        </p:nvPicPr>
        <p:blipFill>
          <a:blip r:embed="rId4"/>
          <a:stretch>
            <a:fillRect/>
          </a:stretch>
        </p:blipFill>
        <p:spPr>
          <a:xfrm>
            <a:off x="2133138" y="5635974"/>
            <a:ext cx="836435" cy="1071905"/>
          </a:xfrm>
          <a:prstGeom prst="rect">
            <a:avLst/>
          </a:prstGeom>
          <a:ln>
            <a:solidFill>
              <a:schemeClr val="bg1">
                <a:lumMod val="50000"/>
              </a:schemeClr>
            </a:solidFill>
          </a:ln>
        </p:spPr>
      </p:pic>
      <p:pic>
        <p:nvPicPr>
          <p:cNvPr id="7" name="Obrázok 6"/>
          <p:cNvPicPr>
            <a:picLocks noChangeAspect="1"/>
          </p:cNvPicPr>
          <p:nvPr/>
        </p:nvPicPr>
        <p:blipFill rotWithShape="1">
          <a:blip r:embed="rId5"/>
          <a:srcRect l="23449" r="15984"/>
          <a:stretch/>
        </p:blipFill>
        <p:spPr>
          <a:xfrm>
            <a:off x="8326040" y="4704459"/>
            <a:ext cx="1504043" cy="1506384"/>
          </a:xfrm>
          <a:prstGeom prst="rect">
            <a:avLst/>
          </a:prstGeom>
          <a:ln>
            <a:solidFill>
              <a:schemeClr val="bg1">
                <a:lumMod val="50000"/>
              </a:schemeClr>
            </a:solidFill>
          </a:ln>
        </p:spPr>
      </p:pic>
      <p:pic>
        <p:nvPicPr>
          <p:cNvPr id="8" name="Obrázok 7"/>
          <p:cNvPicPr>
            <a:picLocks noChangeAspect="1"/>
          </p:cNvPicPr>
          <p:nvPr/>
        </p:nvPicPr>
        <p:blipFill rotWithShape="1">
          <a:blip r:embed="rId6"/>
          <a:srcRect l="16301" r="6652"/>
          <a:stretch/>
        </p:blipFill>
        <p:spPr>
          <a:xfrm>
            <a:off x="77482" y="2444087"/>
            <a:ext cx="1333862" cy="1353470"/>
          </a:xfrm>
          <a:prstGeom prst="rect">
            <a:avLst/>
          </a:prstGeom>
          <a:ln>
            <a:solidFill>
              <a:schemeClr val="bg1">
                <a:lumMod val="50000"/>
              </a:schemeClr>
            </a:solidFill>
          </a:ln>
        </p:spPr>
      </p:pic>
      <p:pic>
        <p:nvPicPr>
          <p:cNvPr id="9" name="Obrázok 8"/>
          <p:cNvPicPr>
            <a:picLocks noChangeAspect="1"/>
          </p:cNvPicPr>
          <p:nvPr/>
        </p:nvPicPr>
        <p:blipFill rotWithShape="1">
          <a:blip r:embed="rId7"/>
          <a:srcRect l="2246" t="4260" r="2156" b="5352"/>
          <a:stretch/>
        </p:blipFill>
        <p:spPr>
          <a:xfrm>
            <a:off x="6979920" y="697076"/>
            <a:ext cx="2926080" cy="1977390"/>
          </a:xfrm>
          <a:prstGeom prst="rect">
            <a:avLst/>
          </a:prstGeom>
        </p:spPr>
      </p:pic>
      <p:sp>
        <p:nvSpPr>
          <p:cNvPr id="11" name="Obdĺžnik 10"/>
          <p:cNvSpPr/>
          <p:nvPr/>
        </p:nvSpPr>
        <p:spPr>
          <a:xfrm>
            <a:off x="18994" y="752776"/>
            <a:ext cx="4953000" cy="1485856"/>
          </a:xfrm>
          <a:prstGeom prst="rect">
            <a:avLst/>
          </a:prstGeom>
        </p:spPr>
        <p:txBody>
          <a:bodyPr>
            <a:spAutoFit/>
          </a:bodyPr>
          <a:lstStyle/>
          <a:p>
            <a:pPr algn="just">
              <a:lnSpc>
                <a:spcPct val="107000"/>
              </a:lnSpc>
            </a:pPr>
            <a:r>
              <a:rPr lang="sk-SK" sz="1463" b="1" dirty="0">
                <a:latin typeface="Calibri" panose="020F0502020204030204" pitchFamily="34" charset="0"/>
                <a:ea typeface="Calibri" panose="020F0502020204030204" pitchFamily="34" charset="0"/>
                <a:cs typeface="SimSun" panose="02010600030101010101" pitchFamily="2" charset="-122"/>
              </a:rPr>
              <a:t> </a:t>
            </a:r>
            <a:r>
              <a:rPr lang="sk-SK" sz="1000" b="1" dirty="0">
                <a:latin typeface="Arial Narrow" panose="020B0606020202030204" pitchFamily="34" charset="0"/>
                <a:ea typeface="Calibri" panose="020F0502020204030204" pitchFamily="34" charset="0"/>
                <a:cs typeface="SimSun" panose="02010600030101010101" pitchFamily="2" charset="-122"/>
              </a:rPr>
              <a:t>Ako dlho sa venuješ fotografovaniu?  Čo ťa k tomu priviedlo a ako si sa to naučil?</a:t>
            </a:r>
            <a:endParaRPr lang="sk-SK" sz="1000" dirty="0">
              <a:latin typeface="Arial Narrow" panose="020B0606020202030204" pitchFamily="34" charset="0"/>
              <a:ea typeface="Calibri" panose="020F0502020204030204" pitchFamily="34" charset="0"/>
              <a:cs typeface="SimSun" panose="02010600030101010101" pitchFamily="2" charset="-122"/>
            </a:endParaRPr>
          </a:p>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K fotografii ma priviedol môj otec už v detstve, keďže to bol aj jeho koníček. Vtedy sa fotilo ešte na film a občas, keď potreboval nejaký film dofotiť, tak mi dal fotoaparát, aby som si niečo cvakol. V roku 2008 som si kúpil vlastný digitálny fotoaparát a začal som experimentovať. Zaregistroval som sa na dva </a:t>
            </a:r>
            <a:r>
              <a:rPr lang="sk-SK" sz="1000" dirty="0" err="1">
                <a:latin typeface="Arial Narrow" panose="020B0606020202030204" pitchFamily="34" charset="0"/>
                <a:ea typeface="Calibri" panose="020F0502020204030204" pitchFamily="34" charset="0"/>
                <a:cs typeface="SimSun" panose="02010600030101010101" pitchFamily="2" charset="-122"/>
              </a:rPr>
              <a:t>fotoportály</a:t>
            </a:r>
            <a:r>
              <a:rPr lang="sk-SK" sz="1000" dirty="0">
                <a:latin typeface="Arial Narrow" panose="020B0606020202030204" pitchFamily="34" charset="0"/>
                <a:ea typeface="Calibri" panose="020F0502020204030204" pitchFamily="34" charset="0"/>
                <a:cs typeface="SimSun" panose="02010600030101010101" pitchFamily="2" charset="-122"/>
              </a:rPr>
              <a:t>, kde som začal pridávať fotografie a ostatní fotografi ich mohli hodnotiť a kritizovať. A veru aj kritizovali :D.  Kritika od ostatných skúsených fotografov ma stále niečo nové naučila a ja som sa mohol zlepšovať a skúšať nové veci. Po čase som zistil, že ma fotoaparát trošku obmedzuje, tak som si kúpil digitálnu zrkadlovku, ktorá ponúkala oveľa viac možností. </a:t>
            </a:r>
          </a:p>
        </p:txBody>
      </p:sp>
      <p:sp>
        <p:nvSpPr>
          <p:cNvPr id="12" name="Obdĺžnik 11"/>
          <p:cNvSpPr/>
          <p:nvPr/>
        </p:nvSpPr>
        <p:spPr>
          <a:xfrm>
            <a:off x="1471117" y="2171034"/>
            <a:ext cx="3481885" cy="1993366"/>
          </a:xfrm>
          <a:prstGeom prst="rect">
            <a:avLst/>
          </a:prstGeom>
        </p:spPr>
        <p:txBody>
          <a:bodyPr wrap="square">
            <a:spAutoFit/>
          </a:bodyPr>
          <a:lstStyle/>
          <a:p>
            <a:pPr algn="just">
              <a:lnSpc>
                <a:spcPct val="107000"/>
              </a:lnSpc>
              <a:spcAft>
                <a:spcPts val="650"/>
              </a:spcAft>
            </a:pPr>
            <a:r>
              <a:rPr lang="sk-SK" sz="1000" b="1" dirty="0">
                <a:latin typeface="Arial Narrow" panose="020B0606020202030204" pitchFamily="34" charset="0"/>
                <a:ea typeface="Calibri" panose="020F0502020204030204" pitchFamily="34" charset="0"/>
                <a:cs typeface="SimSun" panose="02010600030101010101" pitchFamily="2" charset="-122"/>
              </a:rPr>
              <a:t>Fotografuješ iba prírodu a zvieratá alebo aj niečo iné?</a:t>
            </a:r>
          </a:p>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Začínal som s </a:t>
            </a:r>
            <a:r>
              <a:rPr lang="sk-SK" sz="1000" dirty="0" err="1">
                <a:latin typeface="Arial Narrow" panose="020B0606020202030204" pitchFamily="34" charset="0"/>
                <a:ea typeface="Calibri" panose="020F0502020204030204" pitchFamily="34" charset="0"/>
                <a:cs typeface="SimSun" panose="02010600030101010101" pitchFamily="2" charset="-122"/>
              </a:rPr>
              <a:t>makrofotografiou</a:t>
            </a:r>
            <a:r>
              <a:rPr lang="sk-SK" sz="1000" dirty="0">
                <a:latin typeface="Arial Narrow" panose="020B0606020202030204" pitchFamily="34" charset="0"/>
                <a:ea typeface="Calibri" panose="020F0502020204030204" pitchFamily="34" charset="0"/>
                <a:cs typeface="SimSun" panose="02010600030101010101" pitchFamily="2" charset="-122"/>
              </a:rPr>
              <a:t> (detaily z veľmi blízkych vzdialeností – kvety, hmyz), neskôr portréty, skúsil som si aj takzvanú </a:t>
            </a:r>
            <a:r>
              <a:rPr lang="sk-SK" sz="1000" dirty="0" err="1">
                <a:latin typeface="Arial Narrow" panose="020B0606020202030204" pitchFamily="34" charset="0"/>
                <a:ea typeface="Calibri" panose="020F0502020204030204" pitchFamily="34" charset="0"/>
                <a:cs typeface="SimSun" panose="02010600030101010101" pitchFamily="2" charset="-122"/>
              </a:rPr>
              <a:t>street</a:t>
            </a:r>
            <a:r>
              <a:rPr lang="sk-SK" sz="1000" dirty="0">
                <a:latin typeface="Arial Narrow" panose="020B0606020202030204" pitchFamily="34" charset="0"/>
                <a:ea typeface="Calibri" panose="020F0502020204030204" pitchFamily="34" charset="0"/>
                <a:cs typeface="SimSun" panose="02010600030101010101" pitchFamily="2" charset="-122"/>
              </a:rPr>
              <a:t> fotografiu, čo je vlastne fotenie ľudí priamo na ulici  širokouhlým objektívom, takže fotený objekt o fotografovi vie, žiadne tajné </a:t>
            </a:r>
            <a:r>
              <a:rPr lang="sk-SK" sz="1000" dirty="0" err="1">
                <a:latin typeface="Arial Narrow" panose="020B0606020202030204" pitchFamily="34" charset="0"/>
                <a:ea typeface="Calibri" panose="020F0502020204030204" pitchFamily="34" charset="0"/>
                <a:cs typeface="SimSun" panose="02010600030101010101" pitchFamily="2" charset="-122"/>
              </a:rPr>
              <a:t>paparazzi</a:t>
            </a:r>
            <a:r>
              <a:rPr lang="sk-SK" sz="1000" dirty="0">
                <a:latin typeface="Arial Narrow" panose="020B0606020202030204" pitchFamily="34" charset="0"/>
                <a:ea typeface="Calibri" panose="020F0502020204030204" pitchFamily="34" charset="0"/>
                <a:cs typeface="SimSun" panose="02010600030101010101" pitchFamily="2" charset="-122"/>
              </a:rPr>
              <a:t> :D... Ideálne sú na to veľké mestá, kde sú ľudia na </a:t>
            </a:r>
            <a:r>
              <a:rPr lang="sk-SK" sz="1000" dirty="0" err="1">
                <a:latin typeface="Arial Narrow" panose="020B0606020202030204" pitchFamily="34" charset="0"/>
                <a:ea typeface="Calibri" panose="020F0502020204030204" pitchFamily="34" charset="0"/>
                <a:cs typeface="SimSun" panose="02010600030101010101" pitchFamily="2" charset="-122"/>
              </a:rPr>
              <a:t>street</a:t>
            </a:r>
            <a:r>
              <a:rPr lang="sk-SK" sz="1000" dirty="0">
                <a:latin typeface="Arial Narrow" panose="020B0606020202030204" pitchFamily="34" charset="0"/>
                <a:ea typeface="Calibri" panose="020F0502020204030204" pitchFamily="34" charset="0"/>
                <a:cs typeface="SimSun" panose="02010600030101010101" pitchFamily="2" charset="-122"/>
              </a:rPr>
              <a:t> fotografov  zvyknutí.  Ja som sa preto s partiou fotografov vybral do poľského Krakova, čo bol pre mňa veľký zážitok a nová skúsenosť. Časom som si našetril na ďalšiu výbavu a kúpil som si ďalší objektív na fotenie zveri. Tomu sa venujem dodnes. Spolu s bratom Jaromírom už 7. rok  vyrábame vlastný kalendár pre milovníkov prírody. </a:t>
            </a:r>
          </a:p>
        </p:txBody>
      </p:sp>
      <p:sp>
        <p:nvSpPr>
          <p:cNvPr id="13" name="Obdĺžnik 12"/>
          <p:cNvSpPr/>
          <p:nvPr/>
        </p:nvSpPr>
        <p:spPr>
          <a:xfrm>
            <a:off x="5091065" y="472890"/>
            <a:ext cx="1963777" cy="2322687"/>
          </a:xfrm>
          <a:prstGeom prst="rect">
            <a:avLst/>
          </a:prstGeom>
        </p:spPr>
        <p:txBody>
          <a:bodyPr wrap="square">
            <a:spAutoFit/>
          </a:bodyPr>
          <a:lstStyle/>
          <a:p>
            <a:pPr algn="just">
              <a:lnSpc>
                <a:spcPct val="107000"/>
              </a:lnSpc>
              <a:spcAft>
                <a:spcPts val="650"/>
              </a:spcAft>
            </a:pPr>
            <a:r>
              <a:rPr lang="sk-SK" sz="1000" b="1" dirty="0">
                <a:latin typeface="Arial Narrow" panose="020B0606020202030204" pitchFamily="34" charset="0"/>
                <a:ea typeface="Calibri" panose="020F0502020204030204" pitchFamily="34" charset="0"/>
                <a:cs typeface="SimSun" panose="02010600030101010101" pitchFamily="2" charset="-122"/>
              </a:rPr>
              <a:t>Nafotil si úžasné fotografie. Dosiahol si s nimi aj nejaké úspechy?   Povedz nám o tom viac.</a:t>
            </a:r>
            <a:endParaRPr lang="sk-SK" sz="1000" dirty="0">
              <a:latin typeface="Arial Narrow" panose="020B0606020202030204" pitchFamily="34" charset="0"/>
              <a:ea typeface="Calibri" panose="020F0502020204030204" pitchFamily="34" charset="0"/>
              <a:cs typeface="SimSun" panose="02010600030101010101" pitchFamily="2" charset="-122"/>
            </a:endParaRPr>
          </a:p>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Občas som sa s fotkami zapojil aj do nejakej fotosúťaže, kde sa mi podarilo vyhrať rôzne darčekové predmety, knihy, tričká či ročné predplatné slovenského </a:t>
            </a:r>
            <a:r>
              <a:rPr lang="sk-SK" sz="1000" dirty="0" err="1">
                <a:latin typeface="Arial Narrow" panose="020B0606020202030204" pitchFamily="34" charset="0"/>
                <a:ea typeface="Calibri" panose="020F0502020204030204" pitchFamily="34" charset="0"/>
                <a:cs typeface="SimSun" panose="02010600030101010101" pitchFamily="2" charset="-122"/>
              </a:rPr>
              <a:t>fotomagazínu</a:t>
            </a:r>
            <a:r>
              <a:rPr lang="sk-SK" sz="1000" dirty="0">
                <a:latin typeface="Arial Narrow" panose="020B0606020202030204" pitchFamily="34" charset="0"/>
                <a:ea typeface="Calibri" panose="020F0502020204030204" pitchFamily="34" charset="0"/>
                <a:cs typeface="SimSun" panose="02010600030101010101" pitchFamily="2" charset="-122"/>
              </a:rPr>
              <a:t>. Naše fotografie boli použité aj v kalendároch občianskeho združenia Ochrana dravcov na Slovensku a rôznych knihách, publikáciách, článkoch či plagátoch. </a:t>
            </a:r>
          </a:p>
        </p:txBody>
      </p:sp>
      <p:sp>
        <p:nvSpPr>
          <p:cNvPr id="14" name="Obdĺžnik 13"/>
          <p:cNvSpPr/>
          <p:nvPr/>
        </p:nvSpPr>
        <p:spPr>
          <a:xfrm>
            <a:off x="0" y="4065435"/>
            <a:ext cx="4852896" cy="1664045"/>
          </a:xfrm>
          <a:prstGeom prst="rect">
            <a:avLst/>
          </a:prstGeom>
        </p:spPr>
        <p:txBody>
          <a:bodyPr wrap="square">
            <a:spAutoFit/>
          </a:bodyPr>
          <a:lstStyle/>
          <a:p>
            <a:pPr algn="just">
              <a:lnSpc>
                <a:spcPct val="107000"/>
              </a:lnSpc>
              <a:spcAft>
                <a:spcPts val="650"/>
              </a:spcAft>
            </a:pPr>
            <a:r>
              <a:rPr lang="sk-SK" sz="1000" b="1" dirty="0">
                <a:latin typeface="Arial Narrow" panose="020B0606020202030204" pitchFamily="34" charset="0"/>
                <a:ea typeface="Calibri" panose="020F0502020204030204" pitchFamily="34" charset="0"/>
                <a:cs typeface="SimSun" panose="02010600030101010101" pitchFamily="2" charset="-122"/>
              </a:rPr>
              <a:t>Mal si niekedy strach pri fotografovaní? Ocitol si sa niekedy v nebezpečnej situácii?</a:t>
            </a:r>
            <a:endParaRPr lang="sk-SK" sz="1000" dirty="0">
              <a:latin typeface="Arial Narrow" panose="020B0606020202030204" pitchFamily="34" charset="0"/>
              <a:ea typeface="Calibri" panose="020F0502020204030204" pitchFamily="34" charset="0"/>
              <a:cs typeface="SimSun" panose="02010600030101010101" pitchFamily="2" charset="-122"/>
            </a:endParaRPr>
          </a:p>
          <a:p>
            <a:pPr algn="just">
              <a:lnSpc>
                <a:spcPct val="107000"/>
              </a:lnSpc>
            </a:pPr>
            <a:r>
              <a:rPr lang="sk-SK" sz="1000" dirty="0">
                <a:latin typeface="Arial Narrow" panose="020B0606020202030204" pitchFamily="34" charset="0"/>
                <a:ea typeface="Calibri" panose="020F0502020204030204" pitchFamily="34" charset="0"/>
                <a:cs typeface="SimSun" panose="02010600030101010101" pitchFamily="2" charset="-122"/>
              </a:rPr>
              <a:t>Dvakrát som bežal pred diviakom. Myslím, že som vtedy prekonal aj svoj rýchlostný rekord :D</a:t>
            </a:r>
          </a:p>
          <a:p>
            <a:pPr algn="just">
              <a:lnSpc>
                <a:spcPct val="107000"/>
              </a:lnSpc>
            </a:pPr>
            <a:r>
              <a:rPr lang="sk-SK" sz="1000" dirty="0">
                <a:latin typeface="Arial Narrow" panose="020B0606020202030204" pitchFamily="34" charset="0"/>
                <a:ea typeface="Calibri" panose="020F0502020204030204" pitchFamily="34" charset="0"/>
                <a:cs typeface="SimSun" panose="02010600030101010101" pitchFamily="2" charset="-122"/>
              </a:rPr>
              <a:t>Tretíkrát našťastie bežal preč diviak. Bolo to po niekoľkých hodinách túlania sa lesom. Keďže som si zabudol vodu v aute, hľadal som niečo na osvieženie. Vedel som, že niekde nablízku rastú slivky. Keď som sa už blížil k stromu, zrazu začalo praskanie konárov a z kríkov vybehol diviak. Strašne som sa zľakol.  Ale ako som už spomínal, tentokrát odbehol diviak a ja som si mohol vychutnať tie slivky. </a:t>
            </a:r>
          </a:p>
          <a:p>
            <a:pPr algn="just">
              <a:lnSpc>
                <a:spcPct val="107000"/>
              </a:lnSpc>
            </a:pPr>
            <a:r>
              <a:rPr lang="sk-SK" sz="1000" dirty="0">
                <a:latin typeface="Arial Narrow" panose="020B0606020202030204" pitchFamily="34" charset="0"/>
                <a:ea typeface="Calibri" panose="020F0502020204030204" pitchFamily="34" charset="0"/>
                <a:cs typeface="SimSun" panose="02010600030101010101" pitchFamily="2" charset="-122"/>
              </a:rPr>
              <a:t>Občas natrafím aj na medvediu stopu či stopy vlčej svorky, ale stretnúť ich je skôr vzácnosť. V zime sme stopovali asi 8-člennú svorku vlkov, ale neúspešne. </a:t>
            </a:r>
          </a:p>
          <a:p>
            <a:pPr algn="just">
              <a:lnSpc>
                <a:spcPct val="107000"/>
              </a:lnSpc>
              <a:spcAft>
                <a:spcPts val="650"/>
              </a:spcAft>
            </a:pPr>
            <a:r>
              <a:rPr lang="sk-SK" sz="1000" b="1" dirty="0">
                <a:latin typeface="Arial Narrow" panose="020B0606020202030204" pitchFamily="34" charset="0"/>
                <a:ea typeface="Calibri" panose="020F0502020204030204" pitchFamily="34" charset="0"/>
                <a:cs typeface="SimSun" panose="02010600030101010101" pitchFamily="2" charset="-122"/>
              </a:rPr>
              <a:t> </a:t>
            </a:r>
            <a:endParaRPr lang="sk-SK" sz="1000" dirty="0">
              <a:latin typeface="Arial Narrow" panose="020B0606020202030204" pitchFamily="34" charset="0"/>
            </a:endParaRPr>
          </a:p>
        </p:txBody>
      </p:sp>
      <p:sp>
        <p:nvSpPr>
          <p:cNvPr id="15" name="Obdĺžnik 14"/>
          <p:cNvSpPr/>
          <p:nvPr/>
        </p:nvSpPr>
        <p:spPr>
          <a:xfrm>
            <a:off x="5091065" y="2721217"/>
            <a:ext cx="4833928" cy="1080296"/>
          </a:xfrm>
          <a:prstGeom prst="rect">
            <a:avLst/>
          </a:prstGeom>
        </p:spPr>
        <p:txBody>
          <a:bodyPr wrap="square">
            <a:spAutoFit/>
          </a:bodyPr>
          <a:lstStyle/>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Tento rok v marci ma oslovila redakcia anglického </a:t>
            </a:r>
            <a:r>
              <a:rPr lang="sk-SK" sz="1000" dirty="0" err="1">
                <a:latin typeface="Arial Narrow" panose="020B0606020202030204" pitchFamily="34" charset="0"/>
                <a:ea typeface="Calibri" panose="020F0502020204030204" pitchFamily="34" charset="0"/>
                <a:cs typeface="SimSun" panose="02010600030101010101" pitchFamily="2" charset="-122"/>
              </a:rPr>
              <a:t>fotomagazínu</a:t>
            </a:r>
            <a:r>
              <a:rPr lang="sk-SK" sz="1000" dirty="0">
                <a:latin typeface="Arial Narrow" panose="020B0606020202030204" pitchFamily="34" charset="0"/>
                <a:ea typeface="Calibri" panose="020F0502020204030204" pitchFamily="34" charset="0"/>
                <a:cs typeface="SimSun" panose="02010600030101010101" pitchFamily="2" charset="-122"/>
              </a:rPr>
              <a:t> zameraného na divokú prírodu, aby som im zaslal fotografiu vydry riečnej, ktorú našli na mojom </a:t>
            </a:r>
            <a:r>
              <a:rPr lang="sk-SK" sz="1000" dirty="0" err="1">
                <a:latin typeface="Arial Narrow" panose="020B0606020202030204" pitchFamily="34" charset="0"/>
                <a:ea typeface="Calibri" panose="020F0502020204030204" pitchFamily="34" charset="0"/>
                <a:cs typeface="SimSun" panose="02010600030101010101" pitchFamily="2" charset="-122"/>
              </a:rPr>
              <a:t>instagrame</a:t>
            </a:r>
            <a:r>
              <a:rPr lang="sk-SK" sz="1000" dirty="0">
                <a:latin typeface="Arial Narrow" panose="020B0606020202030204" pitchFamily="34" charset="0"/>
                <a:ea typeface="Calibri" panose="020F0502020204030204" pitchFamily="34" charset="0"/>
                <a:cs typeface="SimSun" panose="02010600030101010101" pitchFamily="2" charset="-122"/>
              </a:rPr>
              <a:t>. Zaslal som im vyžiadanú fotografiu aj s príbehom ako fotka vznikla. V máji ma opäť kontaktovali, že spomedzi všetkých oslovených fotografov vybrali moju fotografiu a je uverejnená v májovom čísle časopisu WILD PLANET </a:t>
            </a:r>
            <a:r>
              <a:rPr lang="sk-SK" sz="1000" dirty="0" err="1">
                <a:latin typeface="Arial Narrow" panose="020B0606020202030204" pitchFamily="34" charset="0"/>
                <a:ea typeface="Calibri" panose="020F0502020204030204" pitchFamily="34" charset="0"/>
                <a:cs typeface="SimSun" panose="02010600030101010101" pitchFamily="2" charset="-122"/>
              </a:rPr>
              <a:t>Photomagazin</a:t>
            </a:r>
            <a:r>
              <a:rPr lang="sk-SK" sz="1000" dirty="0">
                <a:latin typeface="Arial Narrow" panose="020B0606020202030204" pitchFamily="34" charset="0"/>
                <a:ea typeface="Calibri" panose="020F0502020204030204" pitchFamily="34" charset="0"/>
                <a:cs typeface="SimSun" panose="02010600030101010101" pitchFamily="2" charset="-122"/>
              </a:rPr>
              <a:t>.  Momentálne ma čaká spolupráca s firmou, ktorá vyrába drevené hodiny, obrazy na </a:t>
            </a:r>
            <a:r>
              <a:rPr lang="sk-SK" sz="1000" dirty="0" err="1">
                <a:latin typeface="Arial Narrow" panose="020B0606020202030204" pitchFamily="34" charset="0"/>
                <a:ea typeface="Calibri" panose="020F0502020204030204" pitchFamily="34" charset="0"/>
                <a:cs typeface="SimSun" panose="02010600030101010101" pitchFamily="2" charset="-122"/>
              </a:rPr>
              <a:t>fotoplátne</a:t>
            </a:r>
            <a:r>
              <a:rPr lang="sk-SK" sz="1000" dirty="0">
                <a:latin typeface="Arial Narrow" panose="020B0606020202030204" pitchFamily="34" charset="0"/>
                <a:ea typeface="Calibri" panose="020F0502020204030204" pitchFamily="34" charset="0"/>
                <a:cs typeface="SimSun" panose="02010600030101010101" pitchFamily="2" charset="-122"/>
              </a:rPr>
              <a:t> a rôzne iné predmety s poľovníckou tematikou.</a:t>
            </a:r>
          </a:p>
        </p:txBody>
      </p:sp>
      <p:sp>
        <p:nvSpPr>
          <p:cNvPr id="16" name="Obdĺžnik 15"/>
          <p:cNvSpPr/>
          <p:nvPr/>
        </p:nvSpPr>
        <p:spPr>
          <a:xfrm>
            <a:off x="5091065" y="3786291"/>
            <a:ext cx="4833928" cy="1095172"/>
          </a:xfrm>
          <a:prstGeom prst="rect">
            <a:avLst/>
          </a:prstGeom>
        </p:spPr>
        <p:txBody>
          <a:bodyPr wrap="square">
            <a:spAutoFit/>
          </a:bodyPr>
          <a:lstStyle/>
          <a:p>
            <a:pPr algn="just">
              <a:lnSpc>
                <a:spcPct val="107000"/>
              </a:lnSpc>
              <a:spcAft>
                <a:spcPts val="650"/>
              </a:spcAft>
            </a:pPr>
            <a:r>
              <a:rPr lang="sk-SK" sz="1000" b="1" dirty="0">
                <a:latin typeface="Arial Narrow" panose="020B0606020202030204" pitchFamily="34" charset="0"/>
                <a:ea typeface="Calibri" panose="020F0502020204030204" pitchFamily="34" charset="0"/>
                <a:cs typeface="SimSun" panose="02010600030101010101" pitchFamily="2" charset="-122"/>
              </a:rPr>
              <a:t>Kde môžeme vidieť tvoje fotografie? Máš ich na </a:t>
            </a:r>
            <a:r>
              <a:rPr lang="sk-SK" sz="1000" b="1" dirty="0" err="1">
                <a:latin typeface="Arial Narrow" panose="020B0606020202030204" pitchFamily="34" charset="0"/>
                <a:ea typeface="Calibri" panose="020F0502020204030204" pitchFamily="34" charset="0"/>
                <a:cs typeface="SimSun" panose="02010600030101010101" pitchFamily="2" charset="-122"/>
              </a:rPr>
              <a:t>Instagrame</a:t>
            </a:r>
            <a:r>
              <a:rPr lang="sk-SK" sz="1000" b="1" dirty="0">
                <a:latin typeface="Arial Narrow" panose="020B0606020202030204" pitchFamily="34" charset="0"/>
                <a:ea typeface="Calibri" panose="020F0502020204030204" pitchFamily="34" charset="0"/>
                <a:cs typeface="SimSun" panose="02010600030101010101" pitchFamily="2" charset="-122"/>
              </a:rPr>
              <a:t>? Nebolo by fajn, keby ich videli a zdieľali naši žiaci?</a:t>
            </a:r>
            <a:endParaRPr lang="sk-SK" sz="1000" dirty="0">
              <a:latin typeface="Arial Narrow" panose="020B0606020202030204" pitchFamily="34" charset="0"/>
              <a:ea typeface="Calibri" panose="020F0502020204030204" pitchFamily="34" charset="0"/>
              <a:cs typeface="SimSun" panose="02010600030101010101" pitchFamily="2" charset="-122"/>
            </a:endParaRPr>
          </a:p>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Fotografie nájdete na </a:t>
            </a:r>
            <a:r>
              <a:rPr lang="sk-SK" sz="1000" dirty="0" err="1">
                <a:latin typeface="Arial Narrow" panose="020B0606020202030204" pitchFamily="34" charset="0"/>
                <a:ea typeface="Calibri" panose="020F0502020204030204" pitchFamily="34" charset="0"/>
                <a:cs typeface="SimSun" panose="02010600030101010101" pitchFamily="2" charset="-122"/>
              </a:rPr>
              <a:t>instagrame</a:t>
            </a:r>
            <a:r>
              <a:rPr lang="sk-SK" sz="1000" dirty="0">
                <a:latin typeface="Arial Narrow" panose="020B0606020202030204" pitchFamily="34" charset="0"/>
                <a:ea typeface="Calibri" panose="020F0502020204030204" pitchFamily="34" charset="0"/>
                <a:cs typeface="SimSun" panose="02010600030101010101" pitchFamily="2" charset="-122"/>
              </a:rPr>
              <a:t> na mojom profile @</a:t>
            </a:r>
            <a:r>
              <a:rPr lang="sk-SK" sz="1000" dirty="0" err="1">
                <a:latin typeface="Arial Narrow" panose="020B0606020202030204" pitchFamily="34" charset="0"/>
                <a:ea typeface="Calibri" panose="020F0502020204030204" pitchFamily="34" charset="0"/>
                <a:cs typeface="SimSun" panose="02010600030101010101" pitchFamily="2" charset="-122"/>
              </a:rPr>
              <a:t>schneider_niko</a:t>
            </a:r>
            <a:r>
              <a:rPr lang="sk-SK" sz="1000" dirty="0">
                <a:latin typeface="Arial Narrow" panose="020B0606020202030204" pitchFamily="34" charset="0"/>
                <a:ea typeface="Calibri" panose="020F0502020204030204" pitchFamily="34" charset="0"/>
                <a:cs typeface="SimSun" panose="02010600030101010101" pitchFamily="2" charset="-122"/>
              </a:rPr>
              <a:t> prípadne pod </a:t>
            </a:r>
            <a:r>
              <a:rPr lang="sk-SK" sz="1000" dirty="0" err="1">
                <a:latin typeface="Arial Narrow" panose="020B0606020202030204" pitchFamily="34" charset="0"/>
                <a:ea typeface="Calibri" panose="020F0502020204030204" pitchFamily="34" charset="0"/>
                <a:cs typeface="SimSun" panose="02010600030101010101" pitchFamily="2" charset="-122"/>
              </a:rPr>
              <a:t>hashtagom</a:t>
            </a:r>
            <a:r>
              <a:rPr lang="sk-SK" sz="1000" dirty="0">
                <a:latin typeface="Arial Narrow" panose="020B0606020202030204" pitchFamily="34" charset="0"/>
                <a:ea typeface="Calibri" panose="020F0502020204030204" pitchFamily="34" charset="0"/>
                <a:cs typeface="SimSun" panose="02010600030101010101" pitchFamily="2" charset="-122"/>
              </a:rPr>
              <a:t> #</a:t>
            </a:r>
            <a:r>
              <a:rPr lang="sk-SK" sz="1000" dirty="0" err="1">
                <a:latin typeface="Arial Narrow" panose="020B0606020202030204" pitchFamily="34" charset="0"/>
                <a:ea typeface="Calibri" panose="020F0502020204030204" pitchFamily="34" charset="0"/>
                <a:cs typeface="SimSun" panose="02010600030101010101" pitchFamily="2" charset="-122"/>
              </a:rPr>
              <a:t>chkovychodnekarpaty</a:t>
            </a:r>
            <a:r>
              <a:rPr lang="sk-SK" sz="1000" dirty="0">
                <a:latin typeface="Arial Narrow" panose="020B0606020202030204" pitchFamily="34" charset="0"/>
                <a:ea typeface="Calibri" panose="020F0502020204030204" pitchFamily="34" charset="0"/>
                <a:cs typeface="SimSun" panose="02010600030101010101" pitchFamily="2" charset="-122"/>
              </a:rPr>
              <a:t> , každé zdieľanie poteší  :) </a:t>
            </a:r>
          </a:p>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  </a:t>
            </a:r>
            <a:endParaRPr lang="sk-SK" sz="1000" dirty="0">
              <a:latin typeface="Arial Narrow" panose="020B0606020202030204" pitchFamily="34" charset="0"/>
            </a:endParaRPr>
          </a:p>
        </p:txBody>
      </p:sp>
      <p:sp>
        <p:nvSpPr>
          <p:cNvPr id="17" name="Obdĺžnik 16"/>
          <p:cNvSpPr/>
          <p:nvPr/>
        </p:nvSpPr>
        <p:spPr>
          <a:xfrm>
            <a:off x="5063205" y="4625629"/>
            <a:ext cx="3234975" cy="1664045"/>
          </a:xfrm>
          <a:prstGeom prst="rect">
            <a:avLst/>
          </a:prstGeom>
        </p:spPr>
        <p:txBody>
          <a:bodyPr wrap="square">
            <a:spAutoFit/>
          </a:bodyPr>
          <a:lstStyle/>
          <a:p>
            <a:pPr algn="just">
              <a:lnSpc>
                <a:spcPct val="107000"/>
              </a:lnSpc>
              <a:spcAft>
                <a:spcPts val="650"/>
              </a:spcAft>
            </a:pPr>
            <a:r>
              <a:rPr lang="sk-SK" sz="1000" b="1" dirty="0">
                <a:latin typeface="Arial Narrow" panose="020B0606020202030204" pitchFamily="34" charset="0"/>
                <a:ea typeface="Calibri" panose="020F0502020204030204" pitchFamily="34" charset="0"/>
                <a:cs typeface="SimSun" panose="02010600030101010101" pitchFamily="2" charset="-122"/>
              </a:rPr>
              <a:t>No a posledná otázka. Aký je tvoj najzaujímavejší zážitok z fotografovania?</a:t>
            </a:r>
            <a:endParaRPr lang="sk-SK" sz="1000" dirty="0">
              <a:latin typeface="Arial Narrow" panose="020B0606020202030204" pitchFamily="34" charset="0"/>
              <a:ea typeface="Calibri" panose="020F0502020204030204" pitchFamily="34" charset="0"/>
              <a:cs typeface="SimSun" panose="02010600030101010101" pitchFamily="2" charset="-122"/>
            </a:endParaRPr>
          </a:p>
          <a:p>
            <a:pPr algn="just">
              <a:lnSpc>
                <a:spcPct val="107000"/>
              </a:lnSpc>
              <a:spcAft>
                <a:spcPts val="650"/>
              </a:spcAft>
            </a:pPr>
            <a:r>
              <a:rPr lang="sk-SK" sz="1000" dirty="0">
                <a:latin typeface="Arial Narrow" panose="020B0606020202030204" pitchFamily="34" charset="0"/>
                <a:ea typeface="Calibri" panose="020F0502020204030204" pitchFamily="34" charset="0"/>
                <a:cs typeface="SimSun" panose="02010600030101010101" pitchFamily="2" charset="-122"/>
              </a:rPr>
              <a:t>Zaujímavých zážitkov mám viac. Spomeniem napríklad nočné zavýjanie vlčej svorky, ktoré sme počúvali v neďalekom Poľsku. Vzácnym zážitkom bolo pozorovanie našej najväčšej mačkovitej šelmy - rysa ostrovida. Najkrajší zážitok som mal v roku 2014 pri fotení srny, ktorá práve priviedla na svet dvoch potomkov. Srnčatá sa o pár minút prvýkrát postavili na vlastné nohy a neistým krokom začali objavovať  krásy našej prírody. </a:t>
            </a:r>
          </a:p>
        </p:txBody>
      </p:sp>
      <p:sp>
        <p:nvSpPr>
          <p:cNvPr id="18" name="Obdĺžnik 17"/>
          <p:cNvSpPr/>
          <p:nvPr/>
        </p:nvSpPr>
        <p:spPr>
          <a:xfrm>
            <a:off x="5098177" y="6368076"/>
            <a:ext cx="4571262" cy="232756"/>
          </a:xfrm>
          <a:prstGeom prst="rect">
            <a:avLst/>
          </a:prstGeom>
        </p:spPr>
        <p:txBody>
          <a:bodyPr wrap="square">
            <a:spAutoFit/>
          </a:bodyPr>
          <a:lstStyle/>
          <a:p>
            <a:pPr algn="just">
              <a:lnSpc>
                <a:spcPct val="107000"/>
              </a:lnSpc>
              <a:spcAft>
                <a:spcPts val="650"/>
              </a:spcAft>
            </a:pPr>
            <a:r>
              <a:rPr lang="sk-SK" sz="853" dirty="0">
                <a:latin typeface="Arial Narrow" panose="020B0606020202030204" pitchFamily="34" charset="0"/>
                <a:ea typeface="Calibri" panose="020F0502020204030204" pitchFamily="34" charset="0"/>
                <a:cs typeface="SimSun" panose="02010600030101010101" pitchFamily="2" charset="-122"/>
              </a:rPr>
              <a:t>Veľmi pekne ďakujem za vaše otázky.                   Rozhovor s Dominikom pripravili Emma, Vladka a Diana</a:t>
            </a:r>
          </a:p>
        </p:txBody>
      </p:sp>
      <p:sp>
        <p:nvSpPr>
          <p:cNvPr id="19" name="BlokTextu 18"/>
          <p:cNvSpPr txBox="1"/>
          <p:nvPr/>
        </p:nvSpPr>
        <p:spPr>
          <a:xfrm>
            <a:off x="760407" y="527986"/>
            <a:ext cx="4337770" cy="292388"/>
          </a:xfrm>
          <a:prstGeom prst="rect">
            <a:avLst/>
          </a:prstGeom>
          <a:noFill/>
        </p:spPr>
        <p:txBody>
          <a:bodyPr wrap="square" rtlCol="0">
            <a:spAutoFit/>
          </a:bodyPr>
          <a:lstStyle/>
          <a:p>
            <a:r>
              <a:rPr lang="sk-SK" sz="1300" b="1" dirty="0">
                <a:solidFill>
                  <a:srgbClr val="C00000"/>
                </a:solidFill>
              </a:rPr>
              <a:t>Rozhovor s bývalým žiakom Dominikom Schneiderom</a:t>
            </a:r>
          </a:p>
        </p:txBody>
      </p:sp>
      <p:sp>
        <p:nvSpPr>
          <p:cNvPr id="20" name="BlokTextu 19"/>
          <p:cNvSpPr txBox="1"/>
          <p:nvPr/>
        </p:nvSpPr>
        <p:spPr>
          <a:xfrm>
            <a:off x="77482" y="136639"/>
            <a:ext cx="1119554" cy="267446"/>
          </a:xfrm>
          <a:prstGeom prst="rect">
            <a:avLst/>
          </a:prstGeom>
          <a:noFill/>
          <a:ln>
            <a:solidFill>
              <a:srgbClr val="C00000"/>
            </a:solidFill>
          </a:ln>
        </p:spPr>
        <p:txBody>
          <a:bodyPr wrap="square" rtlCol="0">
            <a:spAutoFit/>
          </a:bodyPr>
          <a:lstStyle/>
          <a:p>
            <a:pPr>
              <a:tabLst>
                <a:tab pos="798414" algn="l"/>
              </a:tabLst>
            </a:pPr>
            <a:r>
              <a:rPr lang="sk-SK" sz="1138" b="1" dirty="0">
                <a:solidFill>
                  <a:srgbClr val="C00000"/>
                </a:solidFill>
                <a:latin typeface="Monotype Corsiva" panose="03010101010201010101" pitchFamily="66" charset="0"/>
              </a:rPr>
              <a:t>EXKLUZÍVNE</a:t>
            </a:r>
          </a:p>
        </p:txBody>
      </p:sp>
    </p:spTree>
    <p:extLst>
      <p:ext uri="{BB962C8B-B14F-4D97-AF65-F5344CB8AC3E}">
        <p14:creationId xmlns:p14="http://schemas.microsoft.com/office/powerpoint/2010/main" val="1764167266"/>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ív Office">
  <a:themeElements>
    <a:clrScheme name="Motív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otív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í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ív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786</TotalTime>
  <Words>1469</Words>
  <Application>Microsoft Office PowerPoint</Application>
  <PresentationFormat>A4 (210 x 297 mm)</PresentationFormat>
  <Paragraphs>206</Paragraphs>
  <Slides>8</Slides>
  <Notes>1</Notes>
  <HiddenSlides>0</HiddenSlides>
  <MMClips>0</MMClips>
  <ScaleCrop>false</ScaleCrop>
  <HeadingPairs>
    <vt:vector size="6" baseType="variant">
      <vt:variant>
        <vt:lpstr>Použité písma</vt:lpstr>
      </vt:variant>
      <vt:variant>
        <vt:i4>14</vt:i4>
      </vt:variant>
      <vt:variant>
        <vt:lpstr>Motív</vt:lpstr>
      </vt:variant>
      <vt:variant>
        <vt:i4>1</vt:i4>
      </vt:variant>
      <vt:variant>
        <vt:lpstr>Nadpisy snímok</vt:lpstr>
      </vt:variant>
      <vt:variant>
        <vt:i4>8</vt:i4>
      </vt:variant>
    </vt:vector>
  </HeadingPairs>
  <TitlesOfParts>
    <vt:vector size="23" baseType="lpstr">
      <vt:lpstr>SimSun</vt:lpstr>
      <vt:lpstr>Arial</vt:lpstr>
      <vt:lpstr>Arial Narrow</vt:lpstr>
      <vt:lpstr>Calibri</vt:lpstr>
      <vt:lpstr>Calibri Light</vt:lpstr>
      <vt:lpstr>F</vt:lpstr>
      <vt:lpstr>Gigi</vt:lpstr>
      <vt:lpstr>Harrington</vt:lpstr>
      <vt:lpstr>Jokerman</vt:lpstr>
      <vt:lpstr>Lucida Sans</vt:lpstr>
      <vt:lpstr>Monotype Corsiva</vt:lpstr>
      <vt:lpstr>Tempus Sans ITC</vt:lpstr>
      <vt:lpstr>Times New Roman</vt:lpstr>
      <vt:lpstr>Wingdings</vt:lpstr>
      <vt:lpstr>Motív Office</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lpstr>Prezentácia programu PowerPoint</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programu PowerPoint</dc:title>
  <dc:creator>Hrisenko</dc:creator>
  <cp:lastModifiedBy>Hrisenko</cp:lastModifiedBy>
  <cp:revision>112</cp:revision>
  <dcterms:created xsi:type="dcterms:W3CDTF">2019-05-15T15:25:16Z</dcterms:created>
  <dcterms:modified xsi:type="dcterms:W3CDTF">2019-06-06T10:28:54Z</dcterms:modified>
</cp:coreProperties>
</file>