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D60093"/>
    <a:srgbClr val="CC3399"/>
    <a:srgbClr val="FF3399"/>
    <a:srgbClr val="FFFF99"/>
    <a:srgbClr val="BDC9F1"/>
    <a:srgbClr val="009999"/>
    <a:srgbClr val="99FF66"/>
    <a:srgbClr val="0046D2"/>
    <a:srgbClr val="3E89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74" autoAdjust="0"/>
    <p:restoredTop sz="94660"/>
  </p:normalViewPr>
  <p:slideViewPr>
    <p:cSldViewPr snapToGrid="0">
      <p:cViewPr varScale="1">
        <p:scale>
          <a:sx n="71" d="100"/>
          <a:sy n="71" d="100"/>
        </p:scale>
        <p:origin x="432" y="60"/>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50F6A8CA-F490-4B49-A1F3-FF0BE83F3EAB}" type="datetimeFigureOut">
              <a:rPr lang="sk-SK" smtClean="0"/>
              <a:t>13.12.2018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2860025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0F6A8CA-F490-4B49-A1F3-FF0BE83F3EAB}" type="datetimeFigureOut">
              <a:rPr lang="sk-SK" smtClean="0"/>
              <a:t>13.12.2018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1696822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0F6A8CA-F490-4B49-A1F3-FF0BE83F3EAB}" type="datetimeFigureOut">
              <a:rPr lang="sk-SK" smtClean="0"/>
              <a:t>13.12.2018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3163736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50F6A8CA-F490-4B49-A1F3-FF0BE83F3EAB}" type="datetimeFigureOut">
              <a:rPr lang="sk-SK" smtClean="0"/>
              <a:t>13.12.2018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4030763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50F6A8CA-F490-4B49-A1F3-FF0BE83F3EAB}" type="datetimeFigureOut">
              <a:rPr lang="sk-SK" smtClean="0"/>
              <a:t>13.12.2018</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2868110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50F6A8CA-F490-4B49-A1F3-FF0BE83F3EAB}" type="datetimeFigureOut">
              <a:rPr lang="sk-SK" smtClean="0"/>
              <a:t>13.12.2018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1219728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50F6A8CA-F490-4B49-A1F3-FF0BE83F3EAB}" type="datetimeFigureOut">
              <a:rPr lang="sk-SK" smtClean="0"/>
              <a:t>13.12.2018</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1655655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50F6A8CA-F490-4B49-A1F3-FF0BE83F3EAB}" type="datetimeFigureOut">
              <a:rPr lang="sk-SK" smtClean="0"/>
              <a:t>13.12.2018</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4176698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6A8CA-F490-4B49-A1F3-FF0BE83F3EAB}" type="datetimeFigureOut">
              <a:rPr lang="sk-SK" smtClean="0"/>
              <a:t>13.12.2018</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2823987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50F6A8CA-F490-4B49-A1F3-FF0BE83F3EAB}" type="datetimeFigureOut">
              <a:rPr lang="sk-SK" smtClean="0"/>
              <a:t>13.12.2018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24852712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50F6A8CA-F490-4B49-A1F3-FF0BE83F3EAB}" type="datetimeFigureOut">
              <a:rPr lang="sk-SK" smtClean="0"/>
              <a:t>13.12.2018</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802C1690-AFDB-4389-B55D-D6CE6E1B7B01}" type="slidenum">
              <a:rPr lang="sk-SK" smtClean="0"/>
              <a:t>‹#›</a:t>
            </a:fld>
            <a:endParaRPr lang="sk-SK"/>
          </a:p>
        </p:txBody>
      </p:sp>
    </p:spTree>
    <p:extLst>
      <p:ext uri="{BB962C8B-B14F-4D97-AF65-F5344CB8AC3E}">
        <p14:creationId xmlns:p14="http://schemas.microsoft.com/office/powerpoint/2010/main" val="54717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F6A8CA-F490-4B49-A1F3-FF0BE83F3EAB}" type="datetimeFigureOut">
              <a:rPr lang="sk-SK" smtClean="0"/>
              <a:t>13.12.2018</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2C1690-AFDB-4389-B55D-D6CE6E1B7B01}" type="slidenum">
              <a:rPr lang="sk-SK" smtClean="0"/>
              <a:t>‹#›</a:t>
            </a:fld>
            <a:endParaRPr lang="sk-SK"/>
          </a:p>
        </p:txBody>
      </p:sp>
    </p:spTree>
    <p:extLst>
      <p:ext uri="{BB962C8B-B14F-4D97-AF65-F5344CB8AC3E}">
        <p14:creationId xmlns:p14="http://schemas.microsoft.com/office/powerpoint/2010/main" val="20370905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hyperlink" Target="http://www.google.sk/url?sa=i&amp;rct=j&amp;q=&amp;esrc=s&amp;source=images&amp;cd=&amp;cad=rja&amp;uact=8&amp;ved=2ahUKEwjgm-Oqg_feAhVQQRoKHUaKAMsQjRx6BAgBEAU&amp;url=http://www.zskossutkch.edu.sk/private/stonozkadec11.htm&amp;psig=AOvVaw2S4emC-mUFfawA7gjshzVH&amp;ust=1543492344549544"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7000"/>
            <a:lum/>
          </a:blip>
          <a:srcRect/>
          <a:stretch>
            <a:fillRect t="-21000" b="-21000"/>
          </a:stretch>
        </a:blipFill>
        <a:effectLst/>
      </p:bgPr>
    </p:bg>
    <p:spTree>
      <p:nvGrpSpPr>
        <p:cNvPr id="1" name=""/>
        <p:cNvGrpSpPr/>
        <p:nvPr/>
      </p:nvGrpSpPr>
      <p:grpSpPr>
        <a:xfrm>
          <a:off x="0" y="0"/>
          <a:ext cx="0" cy="0"/>
          <a:chOff x="0" y="0"/>
          <a:chExt cx="0" cy="0"/>
        </a:xfrm>
      </p:grpSpPr>
      <p:sp>
        <p:nvSpPr>
          <p:cNvPr id="7" name="Obdĺžnik 6"/>
          <p:cNvSpPr/>
          <p:nvPr/>
        </p:nvSpPr>
        <p:spPr>
          <a:xfrm>
            <a:off x="5686680" y="4781176"/>
            <a:ext cx="3610925" cy="625172"/>
          </a:xfrm>
          <a:prstGeom prst="rect">
            <a:avLst/>
          </a:prstGeom>
          <a:noFill/>
        </p:spPr>
        <p:txBody>
          <a:bodyPr wrap="none" lIns="74295" tIns="37148" rIns="74295" bIns="37148">
            <a:spAutoFit/>
          </a:bodyPr>
          <a:lstStyle/>
          <a:p>
            <a:pPr algn="ctr"/>
            <a:r>
              <a:rPr lang="sk-SK" sz="3575" b="1" dirty="0">
                <a:ln w="9525">
                  <a:solidFill>
                    <a:schemeClr val="bg1"/>
                  </a:solidFill>
                  <a:prstDash val="solid"/>
                </a:ln>
                <a:solidFill>
                  <a:srgbClr val="0046D2"/>
                </a:solidFill>
                <a:effectLst>
                  <a:outerShdw blurRad="12700" dist="38100" dir="2700000" algn="tl" rotWithShape="0">
                    <a:schemeClr val="accent5">
                      <a:lumMod val="60000"/>
                      <a:lumOff val="40000"/>
                    </a:schemeClr>
                  </a:outerShdw>
                </a:effectLst>
                <a:latin typeface="Bahnschrift SemiBold" panose="020B0502040204020203" pitchFamily="34" charset="0"/>
              </a:rPr>
              <a:t>vianočné vydanie</a:t>
            </a:r>
          </a:p>
        </p:txBody>
      </p:sp>
      <p:sp>
        <p:nvSpPr>
          <p:cNvPr id="8" name="BlokTextu 7"/>
          <p:cNvSpPr txBox="1"/>
          <p:nvPr/>
        </p:nvSpPr>
        <p:spPr>
          <a:xfrm>
            <a:off x="7288367" y="5379298"/>
            <a:ext cx="1861618" cy="542456"/>
          </a:xfrm>
          <a:prstGeom prst="rect">
            <a:avLst/>
          </a:prstGeom>
          <a:noFill/>
        </p:spPr>
        <p:txBody>
          <a:bodyPr wrap="square" rtlCol="0">
            <a:spAutoFit/>
          </a:bodyPr>
          <a:lstStyle/>
          <a:p>
            <a:r>
              <a:rPr lang="sk-SK" sz="2925" dirty="0">
                <a:solidFill>
                  <a:srgbClr val="0046D2"/>
                </a:solidFill>
              </a:rPr>
              <a:t>2018/2019</a:t>
            </a:r>
          </a:p>
        </p:txBody>
      </p:sp>
      <p:sp>
        <p:nvSpPr>
          <p:cNvPr id="10" name="Obdĺžnik 9"/>
          <p:cNvSpPr/>
          <p:nvPr/>
        </p:nvSpPr>
        <p:spPr>
          <a:xfrm>
            <a:off x="5200948" y="2824134"/>
            <a:ext cx="4588512" cy="1575432"/>
          </a:xfrm>
          <a:prstGeom prst="rect">
            <a:avLst/>
          </a:prstGeom>
          <a:noFill/>
        </p:spPr>
        <p:txBody>
          <a:bodyPr wrap="square" lIns="74295" tIns="37148" rIns="74295" bIns="37148">
            <a:spAutoFit/>
          </a:bodyPr>
          <a:lstStyle/>
          <a:p>
            <a:pPr algn="ctr"/>
            <a:r>
              <a:rPr lang="sk-SK" sz="4875" b="1" dirty="0">
                <a:ln w="38100">
                  <a:solidFill>
                    <a:srgbClr val="0046D2"/>
                  </a:solidFill>
                  <a:prstDash val="solid"/>
                </a:ln>
                <a:solidFill>
                  <a:schemeClr val="bg1"/>
                </a:solidFill>
                <a:latin typeface="Berlin Sans FB" panose="020E0602020502020306" pitchFamily="34" charset="0"/>
              </a:rPr>
              <a:t> Komenského</a:t>
            </a:r>
            <a:r>
              <a:rPr lang="sk-SK" sz="4875" b="1" dirty="0">
                <a:ln w="12700">
                  <a:solidFill>
                    <a:srgbClr val="0046D2"/>
                  </a:solidFill>
                  <a:prstDash val="solid"/>
                </a:ln>
                <a:solidFill>
                  <a:schemeClr val="bg1"/>
                </a:solidFill>
                <a:latin typeface="Berlin Sans FB" panose="020E0602020502020306" pitchFamily="34" charset="0"/>
              </a:rPr>
              <a:t> </a:t>
            </a:r>
            <a:r>
              <a:rPr lang="sk-SK" sz="4875" b="1" dirty="0">
                <a:ln w="12700">
                  <a:solidFill>
                    <a:schemeClr val="accent5"/>
                  </a:solidFill>
                  <a:prstDash val="solid"/>
                </a:ln>
                <a:pattFill prst="ltDnDiag">
                  <a:fgClr>
                    <a:schemeClr val="accent5">
                      <a:lumMod val="60000"/>
                      <a:lumOff val="40000"/>
                    </a:schemeClr>
                  </a:fgClr>
                  <a:bgClr>
                    <a:schemeClr val="bg1"/>
                  </a:bgClr>
                </a:pattFill>
                <a:latin typeface="Berlin Sans FB" panose="020E0602020502020306" pitchFamily="34" charset="0"/>
              </a:rPr>
              <a:t>       </a:t>
            </a:r>
          </a:p>
          <a:p>
            <a:pPr algn="ctr"/>
            <a:r>
              <a:rPr lang="sk-SK" sz="4875" b="1" dirty="0">
                <a:ln w="38100">
                  <a:solidFill>
                    <a:srgbClr val="3333FF"/>
                  </a:solidFill>
                  <a:prstDash val="solid"/>
                </a:ln>
                <a:solidFill>
                  <a:schemeClr val="bg1"/>
                </a:solidFill>
                <a:latin typeface="Berlin Sans FB" panose="020E0602020502020306" pitchFamily="34" charset="0"/>
              </a:rPr>
              <a:t>kamarát</a:t>
            </a:r>
            <a:endParaRPr lang="sk-SK" sz="4875" b="1" dirty="0">
              <a:ln w="38100">
                <a:solidFill>
                  <a:srgbClr val="3333FF"/>
                </a:solidFill>
                <a:prstDash val="solid"/>
              </a:ln>
              <a:solidFill>
                <a:schemeClr val="bg1"/>
              </a:solidFill>
            </a:endParaRPr>
          </a:p>
        </p:txBody>
      </p:sp>
      <p:sp>
        <p:nvSpPr>
          <p:cNvPr id="13" name="Obdĺžnik 12"/>
          <p:cNvSpPr/>
          <p:nvPr/>
        </p:nvSpPr>
        <p:spPr>
          <a:xfrm>
            <a:off x="124916" y="4903911"/>
            <a:ext cx="4717143" cy="1493229"/>
          </a:xfrm>
          <a:prstGeom prst="rect">
            <a:avLst/>
          </a:prstGeom>
          <a:noFill/>
          <a:ln>
            <a:noFill/>
          </a:ln>
        </p:spPr>
        <p:txBody>
          <a:bodyPr wrap="square">
            <a:spAutoFit/>
          </a:bodyPr>
          <a:lstStyle/>
          <a:p>
            <a:pPr defTabSz="603662">
              <a:spcBef>
                <a:spcPct val="0"/>
              </a:spcBef>
              <a:defRPr/>
            </a:pPr>
            <a:r>
              <a:rPr lang="sk-SK" altLang="sk-SK" sz="1138" b="1" u="sng" kern="0" dirty="0">
                <a:solidFill>
                  <a:schemeClr val="tx2">
                    <a:lumMod val="75000"/>
                  </a:schemeClr>
                </a:solidFill>
                <a:latin typeface="Times New Roman" panose="02020603050405020304" pitchFamily="18" charset="0"/>
                <a:cs typeface="Times New Roman" panose="02020603050405020304" pitchFamily="18" charset="0"/>
              </a:rPr>
              <a:t>Komenského kamarát</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 školský časopis pre voľný čas a oddych</a:t>
            </a: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Vydáva:  Základná škola,  Komenského ul.135/6, Medzilaborce</a:t>
            </a: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Vychádza od roku 1998 s periodicitou dvakrát ročne</a:t>
            </a:r>
          </a:p>
          <a:p>
            <a:pPr defTabSz="603662">
              <a:spcBef>
                <a:spcPct val="0"/>
              </a:spcBef>
              <a:defRPr/>
            </a:pPr>
            <a:r>
              <a:rPr lang="sk-SK" altLang="sk-SK" sz="1138" b="1" u="sng" kern="0" dirty="0">
                <a:solidFill>
                  <a:schemeClr val="tx2">
                    <a:lumMod val="75000"/>
                  </a:schemeClr>
                </a:solidFill>
                <a:latin typeface="Times New Roman" panose="02020603050405020304" pitchFamily="18" charset="0"/>
                <a:cs typeface="Times New Roman" panose="02020603050405020304" pitchFamily="18" charset="0"/>
              </a:rPr>
              <a:t>Redakčná rada :</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Vladimíra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Dimunová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Anna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Tarčová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Simona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Falisová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a:t>
            </a: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Natália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Žoltáková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Emma Suchá, Laura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Mikitová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Diana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Kiggyossyová</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 </a:t>
            </a: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Alex Gajdoš, Jakub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Maliňak</a:t>
            </a: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a:t>
            </a: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Vedúca mediálneho krúžku: PhDr. N. </a:t>
            </a:r>
            <a:r>
              <a:rPr lang="sk-SK" altLang="sk-SK" sz="1138" b="1" kern="0" dirty="0" err="1">
                <a:solidFill>
                  <a:schemeClr val="tx2">
                    <a:lumMod val="75000"/>
                  </a:schemeClr>
                </a:solidFill>
                <a:latin typeface="Times New Roman" panose="02020603050405020304" pitchFamily="18" charset="0"/>
                <a:cs typeface="Times New Roman" panose="02020603050405020304" pitchFamily="18" charset="0"/>
              </a:rPr>
              <a:t>Hriseňková</a:t>
            </a:r>
            <a:endParaRPr lang="sk-SK" altLang="sk-SK" sz="1138" b="1" kern="0" dirty="0">
              <a:solidFill>
                <a:schemeClr val="tx2">
                  <a:lumMod val="75000"/>
                </a:schemeClr>
              </a:solidFill>
              <a:latin typeface="Times New Roman" panose="02020603050405020304" pitchFamily="18" charset="0"/>
              <a:cs typeface="Times New Roman" panose="02020603050405020304" pitchFamily="18" charset="0"/>
            </a:endParaRPr>
          </a:p>
          <a:p>
            <a:pPr defTabSz="603662">
              <a:spcBef>
                <a:spcPct val="0"/>
              </a:spcBef>
              <a:defRPr/>
            </a:pPr>
            <a:r>
              <a:rPr lang="sk-SK" altLang="sk-SK" sz="1138" b="1" kern="0" dirty="0">
                <a:solidFill>
                  <a:schemeClr val="tx2">
                    <a:lumMod val="75000"/>
                  </a:schemeClr>
                </a:solidFill>
                <a:latin typeface="Times New Roman" panose="02020603050405020304" pitchFamily="18" charset="0"/>
                <a:cs typeface="Times New Roman" panose="02020603050405020304" pitchFamily="18" charset="0"/>
              </a:rPr>
              <a:t>Zdroje: príspevky redakčnej rady, žiakov školy a internet.</a:t>
            </a:r>
          </a:p>
        </p:txBody>
      </p:sp>
      <p:sp>
        <p:nvSpPr>
          <p:cNvPr id="4" name="Obdĺžnik 3"/>
          <p:cNvSpPr/>
          <p:nvPr/>
        </p:nvSpPr>
        <p:spPr>
          <a:xfrm>
            <a:off x="333965" y="707118"/>
            <a:ext cx="4508094" cy="1575432"/>
          </a:xfrm>
          <a:prstGeom prst="rect">
            <a:avLst/>
          </a:prstGeom>
          <a:noFill/>
        </p:spPr>
        <p:txBody>
          <a:bodyPr wrap="none" lIns="74295" tIns="37148" rIns="74295" bIns="37148">
            <a:spAutoFit/>
          </a:bodyPr>
          <a:lstStyle/>
          <a:p>
            <a:pPr algn="ctr"/>
            <a:r>
              <a:rPr lang="sk-SK" sz="3250" b="1" dirty="0">
                <a:ln w="28575">
                  <a:solidFill>
                    <a:srgbClr val="0070C0"/>
                  </a:solidFill>
                  <a:prstDash val="solid"/>
                </a:ln>
                <a:solidFill>
                  <a:srgbClr val="FFFFFF"/>
                </a:solidFill>
                <a:effectLst>
                  <a:outerShdw blurRad="38100" dist="22860" dir="5400000" algn="tl" rotWithShape="0">
                    <a:srgbClr val="000000">
                      <a:alpha val="30000"/>
                    </a:srgbClr>
                  </a:outerShdw>
                </a:effectLst>
              </a:rPr>
              <a:t>Šťastné a veselé Vianoce</a:t>
            </a:r>
            <a:r>
              <a:rPr lang="sk-SK" sz="3250" b="1" dirty="0">
                <a:ln w="28575">
                  <a:solidFill>
                    <a:srgbClr val="0046D2"/>
                  </a:solidFill>
                  <a:prstDash val="solid"/>
                </a:ln>
                <a:solidFill>
                  <a:srgbClr val="FFFFFF"/>
                </a:solidFill>
                <a:effectLst>
                  <a:outerShdw blurRad="38100" dist="22860" dir="5400000" algn="tl" rotWithShape="0">
                    <a:srgbClr val="000000">
                      <a:alpha val="30000"/>
                    </a:srgbClr>
                  </a:outerShdw>
                </a:effectLst>
              </a:rPr>
              <a:t> </a:t>
            </a:r>
          </a:p>
          <a:p>
            <a:pPr algn="ctr"/>
            <a:r>
              <a:rPr lang="sk-SK" sz="3250" b="1" dirty="0">
                <a:ln w="28575">
                  <a:solidFill>
                    <a:srgbClr val="0070C0"/>
                  </a:solidFill>
                  <a:prstDash val="solid"/>
                </a:ln>
                <a:solidFill>
                  <a:srgbClr val="FFFFFF"/>
                </a:solidFill>
                <a:effectLst>
                  <a:outerShdw blurRad="38100" dist="22860" dir="5400000" algn="tl" rotWithShape="0">
                    <a:srgbClr val="000000">
                      <a:alpha val="30000"/>
                    </a:srgbClr>
                  </a:outerShdw>
                </a:effectLst>
              </a:rPr>
              <a:t>želá </a:t>
            </a:r>
          </a:p>
          <a:p>
            <a:pPr algn="ctr"/>
            <a:r>
              <a:rPr lang="sk-SK" sz="3250" b="1" dirty="0">
                <a:ln w="28575">
                  <a:solidFill>
                    <a:srgbClr val="0070C0"/>
                  </a:solidFill>
                  <a:prstDash val="solid"/>
                </a:ln>
                <a:solidFill>
                  <a:srgbClr val="FFFFFF"/>
                </a:solidFill>
                <a:effectLst>
                  <a:outerShdw blurRad="38100" dist="22860" dir="5400000" algn="tl" rotWithShape="0">
                    <a:srgbClr val="000000">
                      <a:alpha val="30000"/>
                    </a:srgbClr>
                  </a:outerShdw>
                </a:effectLst>
              </a:rPr>
              <a:t>redakčná rada</a:t>
            </a:r>
          </a:p>
        </p:txBody>
      </p:sp>
      <p:pic>
        <p:nvPicPr>
          <p:cNvPr id="2" name="Obrázo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838" y="2417019"/>
            <a:ext cx="2866184" cy="214963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6916304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kTextu 2"/>
          <p:cNvSpPr txBox="1"/>
          <p:nvPr/>
        </p:nvSpPr>
        <p:spPr>
          <a:xfrm>
            <a:off x="1524092" y="4611003"/>
            <a:ext cx="1929452" cy="317459"/>
          </a:xfrm>
          <a:prstGeom prst="rect">
            <a:avLst/>
          </a:prstGeom>
          <a:noFill/>
        </p:spPr>
        <p:txBody>
          <a:bodyPr wrap="square" rtlCol="0">
            <a:spAutoFit/>
          </a:bodyPr>
          <a:lstStyle/>
          <a:p>
            <a:r>
              <a:rPr lang="sk-SK" sz="1463" dirty="0"/>
              <a:t>V tomto čísle nájdete:</a:t>
            </a:r>
          </a:p>
        </p:txBody>
      </p:sp>
      <p:sp>
        <p:nvSpPr>
          <p:cNvPr id="7" name="Obdĺžnik 6"/>
          <p:cNvSpPr/>
          <p:nvPr/>
        </p:nvSpPr>
        <p:spPr>
          <a:xfrm>
            <a:off x="85100" y="900044"/>
            <a:ext cx="4814048" cy="3477875"/>
          </a:xfrm>
          <a:prstGeom prst="rect">
            <a:avLst/>
          </a:prstGeom>
          <a:solidFill>
            <a:srgbClr val="FFFF99"/>
          </a:solidFill>
        </p:spPr>
        <p:txBody>
          <a:bodyPr wrap="square">
            <a:spAutoFit/>
          </a:bodyPr>
          <a:lstStyle/>
          <a:p>
            <a:pPr algn="just"/>
            <a:r>
              <a:rPr lang="sk-SK" sz="1100" dirty="0">
                <a:latin typeface="Arial" panose="020B0604020202020204" pitchFamily="34" charset="0"/>
                <a:cs typeface="Arial" panose="020B0604020202020204" pitchFamily="34" charset="0"/>
              </a:rPr>
              <a:t>Milí čitatelia!</a:t>
            </a:r>
          </a:p>
          <a:p>
            <a:pPr algn="just"/>
            <a:r>
              <a:rPr lang="sk-SK" sz="1100" dirty="0">
                <a:latin typeface="Arial" panose="020B0604020202020204" pitchFamily="34" charset="0"/>
                <a:cs typeface="Arial" panose="020B0604020202020204" pitchFamily="34" charset="0"/>
              </a:rPr>
              <a:t>Začiatok školského roka je už dávno za nami. Učenie je  v plnom prúde a iste ste postrehli, v akom rýchlom tempe ubieha týždeň za týždňom.  Ani sme sa nenazdali a už nám klopú na dvere najkrajšie sviatky v roku Vianoce.  Každoročne v tomto období pre vás pripravujeme 1. číslo Komenského kamaráta a v duchu si prajeme, aby bolo spestrením vašich školských dní.  Starostlivo sme vybrali zaujímavé a aktuálne témy. Priestor v našom časopise dostali aj zástupcovia troch cirkví, aby nám poodhalili ich vnímanie a prežívanie Vianoc. Nebude chýbať ukážka vlastnej tvorby, krížovka, </a:t>
            </a:r>
            <a:r>
              <a:rPr lang="sk-SK" sz="1100" dirty="0" err="1">
                <a:latin typeface="Arial" panose="020B0604020202020204" pitchFamily="34" charset="0"/>
                <a:cs typeface="Arial" panose="020B0604020202020204" pitchFamily="34" charset="0"/>
              </a:rPr>
              <a:t>osemsmerovka</a:t>
            </a:r>
            <a:r>
              <a:rPr lang="sk-SK" sz="1100" dirty="0">
                <a:latin typeface="Arial" panose="020B0604020202020204" pitchFamily="34" charset="0"/>
                <a:cs typeface="Arial" panose="020B0604020202020204" pitchFamily="34" charset="0"/>
              </a:rPr>
              <a:t>, </a:t>
            </a:r>
            <a:r>
              <a:rPr lang="sk-SK" sz="1100" dirty="0" err="1">
                <a:latin typeface="Arial" panose="020B0604020202020204" pitchFamily="34" charset="0"/>
                <a:cs typeface="Arial" panose="020B0604020202020204" pitchFamily="34" charset="0"/>
              </a:rPr>
              <a:t>omaľovanka</a:t>
            </a:r>
            <a:r>
              <a:rPr lang="sk-SK" sz="1100" dirty="0">
                <a:latin typeface="Arial" panose="020B0604020202020204" pitchFamily="34" charset="0"/>
                <a:cs typeface="Arial" panose="020B0604020202020204" pitchFamily="34" charset="0"/>
              </a:rPr>
              <a:t>, vtipy a novinkou je vianočný pozdrav od našich učiteľov . </a:t>
            </a:r>
          </a:p>
          <a:p>
            <a:pPr algn="just"/>
            <a:r>
              <a:rPr lang="sk-SK" sz="1100" dirty="0">
                <a:latin typeface="Arial" panose="020B0604020202020204" pitchFamily="34" charset="0"/>
                <a:cs typeface="Arial" panose="020B0604020202020204" pitchFamily="34" charset="0"/>
              </a:rPr>
              <a:t>V tomto roku tvoria redakčnú radu žiaci 8. ročníka, ktorí majú záujem o novinárčenie a sú členmi mediálneho krúžku. Postupne sa však budú dostávať k slovu aj mladší žiaci, z ktorých si chceme vychovať „dorast“. Veľmi radi privítame aj nejaké príspevky od vás ostatných. Pochváľte sa, čo zaujímavé ste urobili, čo pripravujete v blízkej budúcnosti. Napíšte nám vaše postrehy, či ste spokojní s obsahom časopisu a aké nové rubriky by ste privítali. Dajte nám o sebe vedieť a pridajte sa k nám!  </a:t>
            </a:r>
          </a:p>
          <a:p>
            <a:pPr algn="just"/>
            <a:endParaRPr lang="sk-SK" sz="1100" dirty="0">
              <a:latin typeface="Arial" panose="020B0604020202020204" pitchFamily="34" charset="0"/>
              <a:cs typeface="Arial" panose="020B0604020202020204" pitchFamily="34" charset="0"/>
            </a:endParaRPr>
          </a:p>
          <a:p>
            <a:r>
              <a:rPr lang="sk-SK" sz="1100" dirty="0" smtClean="0">
                <a:latin typeface="Arial" panose="020B0604020202020204" pitchFamily="34" charset="0"/>
                <a:cs typeface="Arial" panose="020B0604020202020204" pitchFamily="34" charset="0"/>
              </a:rPr>
              <a:t>Prajeme príjemné čítanie, </a:t>
            </a:r>
            <a:r>
              <a:rPr lang="sk-SK" sz="1100" dirty="0">
                <a:latin typeface="Arial" panose="020B0604020202020204" pitchFamily="34" charset="0"/>
                <a:cs typeface="Arial" panose="020B0604020202020204" pitchFamily="34" charset="0"/>
              </a:rPr>
              <a:t>priatelia!              Vaša redakčná rada</a:t>
            </a:r>
            <a:endParaRPr lang="sk-SK" sz="1100" dirty="0"/>
          </a:p>
        </p:txBody>
      </p:sp>
      <p:pic>
        <p:nvPicPr>
          <p:cNvPr id="9" name="Obrázo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8073" y="1587454"/>
            <a:ext cx="3841455" cy="2195411"/>
          </a:xfrm>
          <a:prstGeom prst="rect">
            <a:avLst/>
          </a:prstGeom>
        </p:spPr>
      </p:pic>
      <p:pic>
        <p:nvPicPr>
          <p:cNvPr id="11" name="Obrázok 10"/>
          <p:cNvPicPr>
            <a:picLocks noChangeAspect="1"/>
          </p:cNvPicPr>
          <p:nvPr/>
        </p:nvPicPr>
        <p:blipFill rotWithShape="1">
          <a:blip r:embed="rId3"/>
          <a:srcRect l="14413" r="11764"/>
          <a:stretch/>
        </p:blipFill>
        <p:spPr>
          <a:xfrm>
            <a:off x="5308757" y="3782865"/>
            <a:ext cx="4597243" cy="2799258"/>
          </a:xfrm>
          <a:prstGeom prst="rect">
            <a:avLst/>
          </a:prstGeom>
          <a:ln>
            <a:solidFill>
              <a:srgbClr val="BDC9F1"/>
            </a:solidFill>
          </a:ln>
        </p:spPr>
      </p:pic>
      <p:sp>
        <p:nvSpPr>
          <p:cNvPr id="12" name="BlokTextu 11"/>
          <p:cNvSpPr txBox="1"/>
          <p:nvPr/>
        </p:nvSpPr>
        <p:spPr>
          <a:xfrm>
            <a:off x="6659234" y="482349"/>
            <a:ext cx="1879648" cy="317459"/>
          </a:xfrm>
          <a:prstGeom prst="rect">
            <a:avLst/>
          </a:prstGeom>
          <a:noFill/>
        </p:spPr>
        <p:txBody>
          <a:bodyPr wrap="square" rtlCol="0">
            <a:spAutoFit/>
          </a:bodyPr>
          <a:lstStyle/>
          <a:p>
            <a:r>
              <a:rPr lang="sk-SK" sz="1463" b="1" dirty="0"/>
              <a:t>Pre najmenších</a:t>
            </a:r>
          </a:p>
        </p:txBody>
      </p:sp>
      <p:sp>
        <p:nvSpPr>
          <p:cNvPr id="13" name="BlokTextu 12"/>
          <p:cNvSpPr txBox="1"/>
          <p:nvPr/>
        </p:nvSpPr>
        <p:spPr>
          <a:xfrm>
            <a:off x="5548073" y="955514"/>
            <a:ext cx="3657600" cy="542584"/>
          </a:xfrm>
          <a:prstGeom prst="rect">
            <a:avLst/>
          </a:prstGeom>
          <a:noFill/>
        </p:spPr>
        <p:txBody>
          <a:bodyPr wrap="square" rtlCol="0">
            <a:spAutoFit/>
          </a:bodyPr>
          <a:lstStyle/>
          <a:p>
            <a:pPr algn="just"/>
            <a:r>
              <a:rPr lang="sk-SK" sz="1463" dirty="0"/>
              <a:t>Tu môžeš napísať svoje vianočné želania                                 a pekne vyfarbiť </a:t>
            </a:r>
            <a:r>
              <a:rPr lang="sk-SK" sz="1463" dirty="0" err="1"/>
              <a:t>omaľovanku</a:t>
            </a:r>
            <a:r>
              <a:rPr lang="sk-SK" sz="1463" dirty="0"/>
              <a:t>. </a:t>
            </a:r>
          </a:p>
        </p:txBody>
      </p:sp>
      <p:sp>
        <p:nvSpPr>
          <p:cNvPr id="2" name="BlokTextu 1"/>
          <p:cNvSpPr txBox="1"/>
          <p:nvPr/>
        </p:nvSpPr>
        <p:spPr>
          <a:xfrm>
            <a:off x="1989540" y="196786"/>
            <a:ext cx="502584" cy="242374"/>
          </a:xfrm>
          <a:prstGeom prst="rect">
            <a:avLst/>
          </a:prstGeom>
          <a:noFill/>
        </p:spPr>
        <p:txBody>
          <a:bodyPr wrap="square" rtlCol="0">
            <a:spAutoFit/>
          </a:bodyPr>
          <a:lstStyle/>
          <a:p>
            <a:r>
              <a:rPr lang="sk-SK" sz="975" dirty="0"/>
              <a:t>- 2 -</a:t>
            </a:r>
          </a:p>
        </p:txBody>
      </p:sp>
      <p:sp>
        <p:nvSpPr>
          <p:cNvPr id="4" name="BlokTextu 3"/>
          <p:cNvSpPr txBox="1"/>
          <p:nvPr/>
        </p:nvSpPr>
        <p:spPr>
          <a:xfrm>
            <a:off x="7183670" y="196786"/>
            <a:ext cx="808504" cy="242374"/>
          </a:xfrm>
          <a:prstGeom prst="rect">
            <a:avLst/>
          </a:prstGeom>
          <a:noFill/>
        </p:spPr>
        <p:txBody>
          <a:bodyPr wrap="square" rtlCol="0">
            <a:spAutoFit/>
          </a:bodyPr>
          <a:lstStyle/>
          <a:p>
            <a:r>
              <a:rPr lang="sk-SK" sz="975" dirty="0"/>
              <a:t>- 15 -</a:t>
            </a:r>
          </a:p>
        </p:txBody>
      </p:sp>
      <p:sp>
        <p:nvSpPr>
          <p:cNvPr id="5" name="BlokTextu 4"/>
          <p:cNvSpPr txBox="1"/>
          <p:nvPr/>
        </p:nvSpPr>
        <p:spPr>
          <a:xfrm>
            <a:off x="633041" y="4989379"/>
            <a:ext cx="3791041" cy="1592744"/>
          </a:xfrm>
          <a:prstGeom prst="rect">
            <a:avLst/>
          </a:prstGeom>
          <a:noFill/>
        </p:spPr>
        <p:txBody>
          <a:bodyPr wrap="square" rtlCol="0">
            <a:spAutoFit/>
          </a:bodyPr>
          <a:lstStyle/>
          <a:p>
            <a:r>
              <a:rPr lang="sk-SK" sz="975" dirty="0"/>
              <a:t>Gréckokatolícke Vianoce u sestier </a:t>
            </a:r>
            <a:r>
              <a:rPr lang="sk-SK" sz="975" dirty="0" err="1"/>
              <a:t>Baziliánok</a:t>
            </a:r>
            <a:r>
              <a:rPr lang="sk-SK" sz="975" dirty="0"/>
              <a:t>................................str.3</a:t>
            </a:r>
          </a:p>
          <a:p>
            <a:r>
              <a:rPr lang="sk-SK" sz="975" dirty="0"/>
              <a:t>Pravoslávne Vianoce v rodine </a:t>
            </a:r>
            <a:r>
              <a:rPr lang="sk-SK" sz="975" dirty="0" err="1"/>
              <a:t>Zalevských</a:t>
            </a:r>
            <a:r>
              <a:rPr lang="sk-SK" sz="975" dirty="0"/>
              <a:t>......................................str.4</a:t>
            </a:r>
          </a:p>
          <a:p>
            <a:r>
              <a:rPr lang="sk-SK" sz="975" dirty="0"/>
              <a:t>Vianoce rímskokatolíckeho kňaza..................................................str.5 </a:t>
            </a:r>
          </a:p>
          <a:p>
            <a:r>
              <a:rPr lang="sk-SK" sz="975" dirty="0"/>
              <a:t>Čím žije škola...............................................................................str.6-7</a:t>
            </a:r>
          </a:p>
          <a:p>
            <a:r>
              <a:rPr lang="sk-SK" sz="975" dirty="0"/>
              <a:t>Vinšujeme vám............................................................................str.8-9</a:t>
            </a:r>
          </a:p>
          <a:p>
            <a:r>
              <a:rPr lang="sk-SK" sz="975" dirty="0"/>
              <a:t>Vlastná tvorba: Kúzlo dobrého jedla.......................................str.10-11</a:t>
            </a:r>
          </a:p>
          <a:p>
            <a:r>
              <a:rPr lang="sk-SK" sz="975" dirty="0" err="1"/>
              <a:t>Fotohádanka</a:t>
            </a:r>
            <a:r>
              <a:rPr lang="sk-SK" sz="975" dirty="0"/>
              <a:t>................................................................................str.12</a:t>
            </a:r>
          </a:p>
          <a:p>
            <a:r>
              <a:rPr lang="sk-SK" sz="975" dirty="0"/>
              <a:t>Vianočné vtipy..............................................................................str.13</a:t>
            </a:r>
          </a:p>
          <a:p>
            <a:r>
              <a:rPr lang="sk-SK" sz="975" dirty="0"/>
              <a:t>Krížovka – labyrint – </a:t>
            </a:r>
            <a:r>
              <a:rPr lang="sk-SK" sz="975" dirty="0" err="1"/>
              <a:t>osemsmerovka</a:t>
            </a:r>
            <a:r>
              <a:rPr lang="sk-SK" sz="975" dirty="0"/>
              <a:t>............................................str.14</a:t>
            </a:r>
          </a:p>
          <a:p>
            <a:r>
              <a:rPr lang="sk-SK" sz="975" dirty="0"/>
              <a:t>Pre najmenších.............................................................................str.15</a:t>
            </a:r>
          </a:p>
        </p:txBody>
      </p:sp>
      <p:sp>
        <p:nvSpPr>
          <p:cNvPr id="6" name="BlokTextu 5"/>
          <p:cNvSpPr txBox="1"/>
          <p:nvPr/>
        </p:nvSpPr>
        <p:spPr>
          <a:xfrm>
            <a:off x="1794304" y="508230"/>
            <a:ext cx="1137155" cy="317459"/>
          </a:xfrm>
          <a:prstGeom prst="rect">
            <a:avLst/>
          </a:prstGeom>
          <a:noFill/>
        </p:spPr>
        <p:txBody>
          <a:bodyPr wrap="square" rtlCol="0">
            <a:spAutoFit/>
          </a:bodyPr>
          <a:lstStyle/>
          <a:p>
            <a:r>
              <a:rPr lang="sk-SK" sz="1463" dirty="0"/>
              <a:t>Príhovor</a:t>
            </a:r>
          </a:p>
        </p:txBody>
      </p:sp>
    </p:spTree>
    <p:extLst>
      <p:ext uri="{BB962C8B-B14F-4D97-AF65-F5344CB8AC3E}">
        <p14:creationId xmlns:p14="http://schemas.microsoft.com/office/powerpoint/2010/main" val="16007087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1210301" y="508618"/>
            <a:ext cx="2438396" cy="317459"/>
          </a:xfrm>
          <a:prstGeom prst="rect">
            <a:avLst/>
          </a:prstGeom>
          <a:noFill/>
        </p:spPr>
        <p:txBody>
          <a:bodyPr wrap="square" rtlCol="0">
            <a:spAutoFit/>
          </a:bodyPr>
          <a:lstStyle/>
          <a:p>
            <a:r>
              <a:rPr lang="sk-SK" sz="1463" dirty="0">
                <a:latin typeface="Agency FB" panose="020B0503020202020204" pitchFamily="34" charset="0"/>
              </a:rPr>
              <a:t>Krížovka – labyrint - </a:t>
            </a:r>
            <a:r>
              <a:rPr lang="sk-SK" sz="1463" dirty="0" err="1">
                <a:latin typeface="Agency FB" panose="020B0503020202020204" pitchFamily="34" charset="0"/>
              </a:rPr>
              <a:t>osemsmerovka</a:t>
            </a:r>
            <a:endParaRPr lang="sk-SK" sz="1463" dirty="0">
              <a:latin typeface="Agency FB" panose="020B0503020202020204" pitchFamily="34" charset="0"/>
            </a:endParaRPr>
          </a:p>
        </p:txBody>
      </p:sp>
      <p:sp>
        <p:nvSpPr>
          <p:cNvPr id="3" name="BlokTextu 2"/>
          <p:cNvSpPr txBox="1"/>
          <p:nvPr/>
        </p:nvSpPr>
        <p:spPr>
          <a:xfrm>
            <a:off x="5091462" y="379120"/>
            <a:ext cx="4814538" cy="1328656"/>
          </a:xfrm>
          <a:prstGeom prst="rect">
            <a:avLst/>
          </a:prstGeom>
          <a:solidFill>
            <a:schemeClr val="bg2"/>
          </a:solidFill>
          <a:ln>
            <a:noFill/>
          </a:ln>
        </p:spPr>
        <p:txBody>
          <a:bodyPr wrap="square" rtlCol="0">
            <a:spAutoFit/>
          </a:bodyPr>
          <a:lstStyle/>
          <a:p>
            <a:r>
              <a:rPr lang="sk-SK" sz="1138" dirty="0" smtClean="0"/>
              <a:t>Keď sme rozmýšľali nad tým, akú zaujímavú vianočnú tému prinesieme našim čitateľom, padol návrh – čo takto Vianoce u nás v Medzilaborciach? V našom meste nažívajú v priateľstve a porozumení  tri náboženské viery – gréckokatolícka, pravoslávna a rímskokatolícka. Dali sme teda priestor ľuďom, ktorí jednotlivé vierovyznania reprezentujú a svojou každodennou činnosťou stelesňujú myšlienky ekumenizmu. Sú to učitelia náboženskej výchovy v našej škole – sestra Romana Mgr. R. </a:t>
            </a:r>
            <a:r>
              <a:rPr lang="sk-SK" sz="1138" dirty="0" err="1" smtClean="0"/>
              <a:t>Blichová</a:t>
            </a:r>
            <a:r>
              <a:rPr lang="sk-SK" sz="1138" dirty="0" smtClean="0"/>
              <a:t>, Mgr. K. </a:t>
            </a:r>
            <a:r>
              <a:rPr lang="sk-SK" sz="1138" dirty="0" err="1" smtClean="0"/>
              <a:t>Zalevská</a:t>
            </a:r>
            <a:r>
              <a:rPr lang="sk-SK" sz="1138" dirty="0" smtClean="0"/>
              <a:t> a Mgr. M. </a:t>
            </a:r>
            <a:r>
              <a:rPr lang="sk-SK" sz="1138" dirty="0" err="1" smtClean="0"/>
              <a:t>Halas</a:t>
            </a:r>
            <a:r>
              <a:rPr lang="sk-SK" sz="1138" dirty="0" smtClean="0"/>
              <a:t>. </a:t>
            </a:r>
            <a:endParaRPr lang="sk-SK" sz="1138" dirty="0"/>
          </a:p>
        </p:txBody>
      </p:sp>
      <p:pic>
        <p:nvPicPr>
          <p:cNvPr id="4" name="Obrázok 3"/>
          <p:cNvPicPr/>
          <p:nvPr/>
        </p:nvPicPr>
        <p:blipFill rotWithShape="1">
          <a:blip r:embed="rId2">
            <a:extLst>
              <a:ext uri="{28A0092B-C50C-407E-A947-70E740481C1C}">
                <a14:useLocalDpi xmlns:a14="http://schemas.microsoft.com/office/drawing/2010/main" val="0"/>
              </a:ext>
            </a:extLst>
          </a:blip>
          <a:srcRect l="6427" t="4332" r="7454" b="-1444"/>
          <a:stretch/>
        </p:blipFill>
        <p:spPr>
          <a:xfrm>
            <a:off x="120183" y="4106397"/>
            <a:ext cx="2394417" cy="2576791"/>
          </a:xfrm>
          <a:prstGeom prst="rect">
            <a:avLst/>
          </a:prstGeom>
          <a:ln>
            <a:noFill/>
          </a:ln>
        </p:spPr>
      </p:pic>
      <p:pic>
        <p:nvPicPr>
          <p:cNvPr id="5" name="Obrázok 4"/>
          <p:cNvPicPr>
            <a:picLocks noChangeAspect="1"/>
          </p:cNvPicPr>
          <p:nvPr/>
        </p:nvPicPr>
        <p:blipFill rotWithShape="1">
          <a:blip r:embed="rId3"/>
          <a:srcRect b="5921"/>
          <a:stretch/>
        </p:blipFill>
        <p:spPr>
          <a:xfrm>
            <a:off x="2763214" y="3820546"/>
            <a:ext cx="2104621" cy="2717915"/>
          </a:xfrm>
          <a:prstGeom prst="rect">
            <a:avLst/>
          </a:prstGeom>
        </p:spPr>
      </p:pic>
      <p:pic>
        <p:nvPicPr>
          <p:cNvPr id="6" name="Obrázok 5" descr="Výsledek obrázku pro vianocne krizovky">
            <a:hlinkClick r:id="rId4"/>
          </p:cNvPr>
          <p:cNvPicPr/>
          <p:nvPr/>
        </p:nvPicPr>
        <p:blipFill rotWithShape="1">
          <a:blip r:embed="rId5">
            <a:extLst>
              <a:ext uri="{28A0092B-C50C-407E-A947-70E740481C1C}">
                <a14:useLocalDpi xmlns:a14="http://schemas.microsoft.com/office/drawing/2010/main" val="0"/>
              </a:ext>
            </a:extLst>
          </a:blip>
          <a:srcRect r="42344"/>
          <a:stretch/>
        </p:blipFill>
        <p:spPr bwMode="auto">
          <a:xfrm>
            <a:off x="179121" y="1235539"/>
            <a:ext cx="2698657" cy="2585007"/>
          </a:xfrm>
          <a:prstGeom prst="rect">
            <a:avLst/>
          </a:prstGeom>
          <a:noFill/>
          <a:ln>
            <a:noFill/>
          </a:ln>
        </p:spPr>
      </p:pic>
      <p:sp>
        <p:nvSpPr>
          <p:cNvPr id="7" name="BlokTextu 6"/>
          <p:cNvSpPr txBox="1"/>
          <p:nvPr/>
        </p:nvSpPr>
        <p:spPr>
          <a:xfrm>
            <a:off x="2927100" y="1458293"/>
            <a:ext cx="1940736" cy="1981312"/>
          </a:xfrm>
          <a:prstGeom prst="rect">
            <a:avLst/>
          </a:prstGeom>
          <a:noFill/>
          <a:ln>
            <a:solidFill>
              <a:schemeClr val="bg2">
                <a:lumMod val="75000"/>
              </a:schemeClr>
            </a:solidFill>
          </a:ln>
        </p:spPr>
        <p:txBody>
          <a:bodyPr wrap="square" rtlCol="0">
            <a:spAutoFit/>
          </a:bodyPr>
          <a:lstStyle/>
          <a:p>
            <a:pPr marL="278613" indent="-278613">
              <a:buAutoNum type="arabicPeriod"/>
            </a:pPr>
            <a:r>
              <a:rPr lang="sk-SK" sz="813" dirty="0"/>
              <a:t>Vozia sa na nich deti v zime</a:t>
            </a:r>
          </a:p>
          <a:p>
            <a:pPr marL="278613" indent="-278613">
              <a:buAutoNum type="arabicPeriod"/>
            </a:pPr>
            <a:r>
              <a:rPr lang="sk-SK" sz="813" dirty="0"/>
              <a:t>Sviatok narodenia Ježiša</a:t>
            </a:r>
          </a:p>
          <a:p>
            <a:pPr marL="278613" indent="-278613">
              <a:buAutoNum type="arabicPeriod"/>
            </a:pPr>
            <a:r>
              <a:rPr lang="sk-SK" sz="813" dirty="0"/>
              <a:t>Človek zo snehu</a:t>
            </a:r>
          </a:p>
          <a:p>
            <a:pPr marL="278613" indent="-278613">
              <a:buAutoNum type="arabicPeriod"/>
            </a:pPr>
            <a:r>
              <a:rPr lang="sk-SK" sz="813" dirty="0"/>
              <a:t>Mesto, kde sa narodil Ježiš</a:t>
            </a:r>
          </a:p>
          <a:p>
            <a:pPr marL="278613" indent="-278613">
              <a:buAutoNum type="arabicPeriod"/>
            </a:pPr>
            <a:r>
              <a:rPr lang="sk-SK" sz="813" dirty="0"/>
              <a:t>Spievajú sa na Vianoce</a:t>
            </a:r>
          </a:p>
          <a:p>
            <a:pPr marL="278613" indent="-278613">
              <a:buAutoNum type="arabicPeriod"/>
            </a:pPr>
            <a:r>
              <a:rPr lang="sk-SK" sz="813" dirty="0"/>
              <a:t>Žiari na oblohe</a:t>
            </a:r>
          </a:p>
          <a:p>
            <a:pPr marL="278613" indent="-278613">
              <a:buAutoNum type="arabicPeriod"/>
            </a:pPr>
            <a:r>
              <a:rPr lang="sk-SK" sz="813" dirty="0"/>
              <a:t>Meniny má 6. decembra</a:t>
            </a:r>
          </a:p>
          <a:p>
            <a:pPr marL="278613" indent="-278613">
              <a:buAutoNum type="arabicPeriod"/>
            </a:pPr>
            <a:r>
              <a:rPr lang="sk-SK" sz="813" dirty="0"/>
              <a:t>Čo svieti na adventnom venci?</a:t>
            </a:r>
          </a:p>
          <a:p>
            <a:pPr marL="278613" indent="-278613">
              <a:buAutoNum type="arabicPeriod"/>
            </a:pPr>
            <a:r>
              <a:rPr lang="sk-SK" sz="813" dirty="0"/>
              <a:t>Na Vianoce pečieme...</a:t>
            </a:r>
          </a:p>
          <a:p>
            <a:pPr marL="278613" indent="-278613">
              <a:buAutoNum type="arabicPeriod"/>
            </a:pPr>
            <a:r>
              <a:rPr lang="sk-SK" sz="813" dirty="0"/>
              <a:t>Aká ryba je na štedrovečernom stole?</a:t>
            </a:r>
          </a:p>
          <a:p>
            <a:pPr marL="278613" indent="-278613">
              <a:buAutoNum type="arabicPeriod"/>
            </a:pPr>
            <a:r>
              <a:rPr lang="sk-SK" sz="813" dirty="0"/>
              <a:t>Darčeky dávame pod....</a:t>
            </a:r>
          </a:p>
          <a:p>
            <a:pPr marL="278613" indent="-278613">
              <a:buAutoNum type="arabicPeriod"/>
            </a:pPr>
            <a:r>
              <a:rPr lang="sk-SK" sz="813" dirty="0"/>
              <a:t>Sladký vianočný cukrík</a:t>
            </a:r>
          </a:p>
          <a:p>
            <a:pPr marL="278613" indent="-278613">
              <a:buAutoNum type="arabicPeriod"/>
            </a:pPr>
            <a:r>
              <a:rPr lang="sk-SK" sz="813" dirty="0"/>
              <a:t>Odhadzujeme ňou v zime sneh </a:t>
            </a:r>
          </a:p>
          <a:p>
            <a:pPr marL="278613" indent="-278613">
              <a:buAutoNum type="arabicPeriod"/>
            </a:pPr>
            <a:endParaRPr lang="sk-SK" sz="894" dirty="0"/>
          </a:p>
        </p:txBody>
      </p:sp>
      <p:sp>
        <p:nvSpPr>
          <p:cNvPr id="8" name="BlokTextu 7"/>
          <p:cNvSpPr txBox="1"/>
          <p:nvPr/>
        </p:nvSpPr>
        <p:spPr>
          <a:xfrm>
            <a:off x="7218550" y="202762"/>
            <a:ext cx="557213" cy="242374"/>
          </a:xfrm>
          <a:prstGeom prst="rect">
            <a:avLst/>
          </a:prstGeom>
          <a:noFill/>
        </p:spPr>
        <p:txBody>
          <a:bodyPr wrap="square" rtlCol="0">
            <a:spAutoFit/>
          </a:bodyPr>
          <a:lstStyle/>
          <a:p>
            <a:r>
              <a:rPr lang="sk-SK" sz="975" dirty="0"/>
              <a:t>- 3 -</a:t>
            </a:r>
          </a:p>
        </p:txBody>
      </p:sp>
      <p:sp>
        <p:nvSpPr>
          <p:cNvPr id="9" name="BlokTextu 8"/>
          <p:cNvSpPr txBox="1"/>
          <p:nvPr/>
        </p:nvSpPr>
        <p:spPr>
          <a:xfrm>
            <a:off x="2102207" y="202762"/>
            <a:ext cx="1322014" cy="242374"/>
          </a:xfrm>
          <a:prstGeom prst="rect">
            <a:avLst/>
          </a:prstGeom>
          <a:noFill/>
        </p:spPr>
        <p:txBody>
          <a:bodyPr wrap="square" rtlCol="0">
            <a:spAutoFit/>
          </a:bodyPr>
          <a:lstStyle/>
          <a:p>
            <a:r>
              <a:rPr lang="sk-SK" sz="975" dirty="0"/>
              <a:t>- 14 -</a:t>
            </a:r>
          </a:p>
        </p:txBody>
      </p:sp>
      <p:sp>
        <p:nvSpPr>
          <p:cNvPr id="10" name="BlokTextu 9"/>
          <p:cNvSpPr txBox="1"/>
          <p:nvPr/>
        </p:nvSpPr>
        <p:spPr>
          <a:xfrm>
            <a:off x="5091461" y="1774252"/>
            <a:ext cx="4814539" cy="4154984"/>
          </a:xfrm>
          <a:prstGeom prst="rect">
            <a:avLst/>
          </a:prstGeom>
          <a:noFill/>
        </p:spPr>
        <p:txBody>
          <a:bodyPr wrap="square" rtlCol="0">
            <a:spAutoFit/>
          </a:bodyPr>
          <a:lstStyle/>
          <a:p>
            <a:r>
              <a:rPr lang="sk-SK" sz="1200" b="1" dirty="0" smtClean="0"/>
              <a:t>Štedrý večer v kláštore sestier </a:t>
            </a:r>
            <a:r>
              <a:rPr lang="sk-SK" sz="1200" b="1" dirty="0" err="1" smtClean="0"/>
              <a:t>baziliánok</a:t>
            </a:r>
            <a:endParaRPr lang="sk-SK" sz="1200" b="1" dirty="0" smtClean="0"/>
          </a:p>
          <a:p>
            <a:endParaRPr lang="sk-SK" sz="1200" b="1" dirty="0"/>
          </a:p>
          <a:p>
            <a:pPr algn="just"/>
            <a:r>
              <a:rPr lang="sk-SK" sz="1200" dirty="0" smtClean="0"/>
              <a:t>Tak ako pre veľa ľudí bez rozdielu veku aj pre nás rehoľné sestry je Štedrý deň jeden z najkrajších v roku. Veľakrát sa nás ľudia – najmä mládež a deti pred sviatkami pýtajú, či ideme na Vianoce domov k rodine. S pokojom odpovedáme, že nie, lebo náš domov je už tu v kláštore a spolu s inými rehoľnými sestrami tvoríme duchovnú rodinu. Mnohí to nechápu, lebo je to tajomstvo, ktoré presahuje ľudskú logiku. </a:t>
            </a:r>
          </a:p>
          <a:p>
            <a:pPr algn="just"/>
            <a:r>
              <a:rPr lang="sk-SK" sz="1200" dirty="0" smtClean="0"/>
              <a:t>Ráno sa modlíme Cárske časy, ktoré sú našou liturgickou modlitbou. Celý deň držíme pôst. Venujeme pozornosť štedrovečernému stolu a príprave tradičných jedál. Vôňa v kuchyni je vianočná, samozrejme nechýbajú koledy. </a:t>
            </a:r>
          </a:p>
          <a:p>
            <a:pPr algn="just"/>
            <a:r>
              <a:rPr lang="sk-SK" sz="1200" dirty="0" smtClean="0"/>
              <a:t>Keď zasadneme k stolu, najprv sa pomodlíme a sestra predstavená nám zaželá požehnané sviatky. Potom sa už tešíme na dobroty, ktoré máme na sviatočnom stole. Začíname </a:t>
            </a:r>
            <a:r>
              <a:rPr lang="sk-SK" sz="1200" dirty="0" err="1" smtClean="0"/>
              <a:t>prosforou</a:t>
            </a:r>
            <a:r>
              <a:rPr lang="sk-SK" sz="1200" dirty="0" smtClean="0"/>
              <a:t>, medom a cesnakom. Nasleduje hubová </a:t>
            </a:r>
            <a:r>
              <a:rPr lang="sk-SK" sz="1200" dirty="0" err="1" smtClean="0"/>
              <a:t>mačanka</a:t>
            </a:r>
            <a:r>
              <a:rPr lang="sk-SK" sz="1200" dirty="0" smtClean="0"/>
              <a:t>, pirohy, ryba so zemiakmi, </a:t>
            </a:r>
            <a:r>
              <a:rPr lang="sk-SK" sz="1200" dirty="0" err="1" smtClean="0"/>
              <a:t>bobaľky</a:t>
            </a:r>
            <a:r>
              <a:rPr lang="sk-SK" sz="1200" dirty="0" smtClean="0"/>
              <a:t> a </a:t>
            </a:r>
            <a:r>
              <a:rPr lang="sk-SK" sz="1200" dirty="0" err="1" smtClean="0"/>
              <a:t>kuťa</a:t>
            </a:r>
            <a:r>
              <a:rPr lang="sk-SK" sz="1200" dirty="0" smtClean="0"/>
              <a:t> (varená pšenica s medom, makom, orechmi a sušeným ovocím). Po každom chode spievame koledy.</a:t>
            </a:r>
          </a:p>
          <a:p>
            <a:endParaRPr lang="sk-SK" sz="1200" dirty="0" smtClean="0"/>
          </a:p>
          <a:p>
            <a:endParaRPr lang="sk-SK" dirty="0" smtClean="0"/>
          </a:p>
          <a:p>
            <a:endParaRPr lang="sk-SK" dirty="0"/>
          </a:p>
        </p:txBody>
      </p:sp>
      <p:sp>
        <p:nvSpPr>
          <p:cNvPr id="11" name="BlokTextu 10"/>
          <p:cNvSpPr txBox="1"/>
          <p:nvPr/>
        </p:nvSpPr>
        <p:spPr>
          <a:xfrm>
            <a:off x="5116449" y="5072713"/>
            <a:ext cx="3019022" cy="830997"/>
          </a:xfrm>
          <a:prstGeom prst="rect">
            <a:avLst/>
          </a:prstGeom>
          <a:noFill/>
        </p:spPr>
        <p:txBody>
          <a:bodyPr wrap="square" rtlCol="0">
            <a:spAutoFit/>
          </a:bodyPr>
          <a:lstStyle/>
          <a:p>
            <a:pPr algn="just"/>
            <a:r>
              <a:rPr lang="sk-SK" sz="1200" dirty="0" smtClean="0"/>
              <a:t>Po večeri ideme do </a:t>
            </a:r>
            <a:r>
              <a:rPr lang="sk-SK" sz="1200" dirty="0" err="1" smtClean="0"/>
              <a:t>cerkvi</a:t>
            </a:r>
            <a:r>
              <a:rPr lang="sk-SK" sz="1200" dirty="0" smtClean="0"/>
              <a:t> na Veľké </a:t>
            </a:r>
            <a:r>
              <a:rPr lang="sk-SK" sz="1200" dirty="0" err="1" smtClean="0"/>
              <a:t>povečerie</a:t>
            </a:r>
            <a:r>
              <a:rPr lang="sk-SK" sz="1200" dirty="0" smtClean="0"/>
              <a:t>,</a:t>
            </a:r>
          </a:p>
          <a:p>
            <a:pPr algn="just"/>
            <a:r>
              <a:rPr lang="sk-SK" sz="1200" dirty="0"/>
              <a:t>a</a:t>
            </a:r>
            <a:r>
              <a:rPr lang="sk-SK" sz="1200" dirty="0" smtClean="0"/>
              <a:t>by sme takto oslávili Narodenie Nášho Pána </a:t>
            </a:r>
            <a:r>
              <a:rPr lang="sk-SK" sz="1200" dirty="0" err="1" smtClean="0"/>
              <a:t>Isusa</a:t>
            </a:r>
            <a:r>
              <a:rPr lang="sk-SK" sz="1200" dirty="0" smtClean="0"/>
              <a:t> </a:t>
            </a:r>
            <a:r>
              <a:rPr lang="sk-SK" sz="1200" dirty="0" err="1" smtClean="0"/>
              <a:t>Christa</a:t>
            </a:r>
            <a:r>
              <a:rPr lang="sk-SK" sz="1200" dirty="0" smtClean="0"/>
              <a:t>. Lebo ak by sa On nenarodil, nemali by sme Vianoce.</a:t>
            </a:r>
            <a:endParaRPr lang="sk-SK" sz="1200" dirty="0"/>
          </a:p>
        </p:txBody>
      </p:sp>
      <p:sp>
        <p:nvSpPr>
          <p:cNvPr id="13" name="BlokTextu 12"/>
          <p:cNvSpPr txBox="1"/>
          <p:nvPr/>
        </p:nvSpPr>
        <p:spPr>
          <a:xfrm>
            <a:off x="5121670" y="5874062"/>
            <a:ext cx="2926976" cy="276999"/>
          </a:xfrm>
          <a:prstGeom prst="rect">
            <a:avLst/>
          </a:prstGeom>
          <a:noFill/>
        </p:spPr>
        <p:txBody>
          <a:bodyPr wrap="square" rtlCol="0">
            <a:spAutoFit/>
          </a:bodyPr>
          <a:lstStyle/>
          <a:p>
            <a:r>
              <a:rPr lang="sk-SK" sz="1200" dirty="0" smtClean="0"/>
              <a:t>CHRISTOS RAŽDAJETSJA! SLAVIME JEHO!</a:t>
            </a:r>
            <a:endParaRPr lang="sk-SK" sz="1200" dirty="0"/>
          </a:p>
        </p:txBody>
      </p:sp>
      <p:sp>
        <p:nvSpPr>
          <p:cNvPr id="14" name="BlokTextu 13"/>
          <p:cNvSpPr txBox="1"/>
          <p:nvPr/>
        </p:nvSpPr>
        <p:spPr>
          <a:xfrm>
            <a:off x="5161677" y="6082927"/>
            <a:ext cx="2335479" cy="461665"/>
          </a:xfrm>
          <a:prstGeom prst="rect">
            <a:avLst/>
          </a:prstGeom>
          <a:noFill/>
        </p:spPr>
        <p:txBody>
          <a:bodyPr wrap="square" rtlCol="0">
            <a:spAutoFit/>
          </a:bodyPr>
          <a:lstStyle/>
          <a:p>
            <a:r>
              <a:rPr lang="sk-SK" sz="1200" dirty="0" smtClean="0"/>
              <a:t> Sestra Romana – katechétka</a:t>
            </a:r>
          </a:p>
          <a:p>
            <a:r>
              <a:rPr lang="sk-SK" sz="1200" dirty="0" smtClean="0"/>
              <a:t> gréckokatolíckeho náboženstva</a:t>
            </a:r>
            <a:endParaRPr lang="sk-SK" sz="1200" dirty="0"/>
          </a:p>
        </p:txBody>
      </p:sp>
      <p:pic>
        <p:nvPicPr>
          <p:cNvPr id="15" name="Obrázok 14"/>
          <p:cNvPicPr>
            <a:picLocks noChangeAspect="1"/>
          </p:cNvPicPr>
          <p:nvPr/>
        </p:nvPicPr>
        <p:blipFill>
          <a:blip r:embed="rId6"/>
          <a:stretch>
            <a:fillRect/>
          </a:stretch>
        </p:blipFill>
        <p:spPr>
          <a:xfrm>
            <a:off x="8160459" y="5147766"/>
            <a:ext cx="1459230" cy="1307369"/>
          </a:xfrm>
          <a:prstGeom prst="rect">
            <a:avLst/>
          </a:prstGeom>
          <a:ln>
            <a:solidFill>
              <a:srgbClr val="00B0F0"/>
            </a:solidFill>
          </a:ln>
        </p:spPr>
      </p:pic>
      <p:sp>
        <p:nvSpPr>
          <p:cNvPr id="16" name="BlokTextu 15"/>
          <p:cNvSpPr txBox="1"/>
          <p:nvPr/>
        </p:nvSpPr>
        <p:spPr>
          <a:xfrm>
            <a:off x="7068187" y="6538461"/>
            <a:ext cx="2551502" cy="261610"/>
          </a:xfrm>
          <a:prstGeom prst="rect">
            <a:avLst/>
          </a:prstGeom>
          <a:noFill/>
        </p:spPr>
        <p:txBody>
          <a:bodyPr wrap="square" rtlCol="0">
            <a:spAutoFit/>
          </a:bodyPr>
          <a:lstStyle/>
          <a:p>
            <a:r>
              <a:rPr lang="sk-SK" sz="1100" dirty="0" smtClean="0"/>
              <a:t>Gréckokatolícka </a:t>
            </a:r>
            <a:r>
              <a:rPr lang="sk-SK" sz="1100" dirty="0" err="1" smtClean="0"/>
              <a:t>cerkva</a:t>
            </a:r>
            <a:r>
              <a:rPr lang="sk-SK" sz="1100" dirty="0" smtClean="0"/>
              <a:t> </a:t>
            </a:r>
            <a:r>
              <a:rPr lang="sk-SK" sz="1100" dirty="0" err="1" smtClean="0"/>
              <a:t>sv.Bazila</a:t>
            </a:r>
            <a:r>
              <a:rPr lang="sk-SK" sz="1100" dirty="0" smtClean="0"/>
              <a:t> Veľkého</a:t>
            </a:r>
            <a:endParaRPr lang="sk-SK" sz="1100" dirty="0"/>
          </a:p>
        </p:txBody>
      </p:sp>
    </p:spTree>
    <p:extLst>
      <p:ext uri="{BB962C8B-B14F-4D97-AF65-F5344CB8AC3E}">
        <p14:creationId xmlns:p14="http://schemas.microsoft.com/office/powerpoint/2010/main" val="21624170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824569" y="354937"/>
            <a:ext cx="3522326" cy="276999"/>
          </a:xfrm>
          <a:prstGeom prst="rect">
            <a:avLst/>
          </a:prstGeom>
          <a:noFill/>
        </p:spPr>
        <p:txBody>
          <a:bodyPr wrap="square" rtlCol="0">
            <a:spAutoFit/>
          </a:bodyPr>
          <a:lstStyle/>
          <a:p>
            <a:r>
              <a:rPr lang="sk-SK" sz="1200" dirty="0"/>
              <a:t>Pravoslávne Vianoce v rodine </a:t>
            </a:r>
            <a:r>
              <a:rPr lang="sk-SK" sz="1200" dirty="0" err="1"/>
              <a:t>Zalevských</a:t>
            </a:r>
            <a:endParaRPr lang="sk-SK" sz="1200" dirty="0"/>
          </a:p>
        </p:txBody>
      </p:sp>
      <p:sp>
        <p:nvSpPr>
          <p:cNvPr id="3" name="BlokTextu 2"/>
          <p:cNvSpPr txBox="1"/>
          <p:nvPr/>
        </p:nvSpPr>
        <p:spPr>
          <a:xfrm>
            <a:off x="6807481" y="474616"/>
            <a:ext cx="1463723" cy="276999"/>
          </a:xfrm>
          <a:prstGeom prst="rect">
            <a:avLst/>
          </a:prstGeom>
          <a:noFill/>
        </p:spPr>
        <p:txBody>
          <a:bodyPr wrap="square" rtlCol="0">
            <a:spAutoFit/>
          </a:bodyPr>
          <a:lstStyle/>
          <a:p>
            <a:r>
              <a:rPr lang="sk-SK" sz="1200" b="1" dirty="0"/>
              <a:t>Vianočné vtipy</a:t>
            </a:r>
          </a:p>
        </p:txBody>
      </p:sp>
      <p:sp>
        <p:nvSpPr>
          <p:cNvPr id="5" name="Obdĺžnik 4"/>
          <p:cNvSpPr/>
          <p:nvPr/>
        </p:nvSpPr>
        <p:spPr>
          <a:xfrm>
            <a:off x="5913734" y="838288"/>
            <a:ext cx="3458866" cy="461665"/>
          </a:xfrm>
          <a:prstGeom prst="rect">
            <a:avLst/>
          </a:prstGeom>
          <a:ln>
            <a:solidFill>
              <a:srgbClr val="00B050"/>
            </a:solidFill>
          </a:ln>
        </p:spPr>
        <p:txBody>
          <a:bodyPr wrap="square">
            <a:spAutoFit/>
          </a:bodyPr>
          <a:lstStyle/>
          <a:p>
            <a:r>
              <a:rPr lang="sk-SK" sz="1200" dirty="0"/>
              <a:t>- </a:t>
            </a:r>
            <a:r>
              <a:rPr lang="sk-SK" sz="1200" dirty="0" err="1" smtClean="0"/>
              <a:t>Mamiiii</a:t>
            </a:r>
            <a:r>
              <a:rPr lang="sk-SK" sz="1200" dirty="0" smtClean="0"/>
              <a:t>, </a:t>
            </a:r>
            <a:r>
              <a:rPr lang="sk-SK" sz="1200" dirty="0"/>
              <a:t>ja by som chcela na V</a:t>
            </a:r>
            <a:r>
              <a:rPr lang="sk-SK" sz="1200" dirty="0" smtClean="0"/>
              <a:t>ianoce </a:t>
            </a:r>
            <a:r>
              <a:rPr lang="sk-SK" sz="1200" dirty="0"/>
              <a:t>psa.....</a:t>
            </a:r>
          </a:p>
          <a:p>
            <a:r>
              <a:rPr lang="sk-SK" sz="1200" dirty="0"/>
              <a:t>- Nevymýšľaj! Bude </a:t>
            </a:r>
            <a:r>
              <a:rPr lang="sk-SK" sz="1200" dirty="0" smtClean="0"/>
              <a:t>kapor - </a:t>
            </a:r>
            <a:r>
              <a:rPr lang="sk-SK" sz="1200" dirty="0"/>
              <a:t>ako každý rok !!!!!</a:t>
            </a:r>
          </a:p>
        </p:txBody>
      </p:sp>
      <p:sp>
        <p:nvSpPr>
          <p:cNvPr id="6" name="Obdĺžnik 5"/>
          <p:cNvSpPr/>
          <p:nvPr/>
        </p:nvSpPr>
        <p:spPr>
          <a:xfrm>
            <a:off x="5110632" y="1409359"/>
            <a:ext cx="4575875" cy="1200329"/>
          </a:xfrm>
          <a:prstGeom prst="rect">
            <a:avLst/>
          </a:prstGeom>
          <a:ln>
            <a:solidFill>
              <a:srgbClr val="FFC000"/>
            </a:solidFill>
          </a:ln>
        </p:spPr>
        <p:txBody>
          <a:bodyPr wrap="square">
            <a:spAutoFit/>
          </a:bodyPr>
          <a:lstStyle/>
          <a:p>
            <a:r>
              <a:rPr lang="sk-SK" sz="1200" dirty="0">
                <a:latin typeface="Calibri" panose="020F0502020204030204" pitchFamily="34" charset="0"/>
                <a:cs typeface="Calibri" panose="020F0502020204030204" pitchFamily="34" charset="0"/>
              </a:rPr>
              <a:t>Sudca: "Môžete mi vysvetliť, prečo ste sa počas noci </a:t>
            </a:r>
            <a:r>
              <a:rPr lang="sk-SK" sz="1200" dirty="0" smtClean="0">
                <a:latin typeface="Calibri" panose="020F0502020204030204" pitchFamily="34" charset="0"/>
                <a:cs typeface="Calibri" panose="020F0502020204030204" pitchFamily="34" charset="0"/>
              </a:rPr>
              <a:t>vlámali </a:t>
            </a:r>
            <a:r>
              <a:rPr lang="sk-SK" sz="1200" dirty="0">
                <a:latin typeface="Calibri" panose="020F0502020204030204" pitchFamily="34" charset="0"/>
                <a:cs typeface="Calibri" panose="020F0502020204030204" pitchFamily="34" charset="0"/>
              </a:rPr>
              <a:t>päťkrát do rovnakého obchodného domu?"</a:t>
            </a:r>
          </a:p>
          <a:p>
            <a:r>
              <a:rPr lang="sk-SK" sz="1200" dirty="0">
                <a:latin typeface="Calibri" panose="020F0502020204030204" pitchFamily="34" charset="0"/>
                <a:cs typeface="Calibri" panose="020F0502020204030204" pitchFamily="34" charset="0"/>
              </a:rPr>
              <a:t>"To je jednoduché - chcel som dať manželke pod stromček šaty."</a:t>
            </a:r>
          </a:p>
          <a:p>
            <a:r>
              <a:rPr lang="sk-SK" sz="1200" dirty="0">
                <a:latin typeface="Calibri" panose="020F0502020204030204" pitchFamily="34" charset="0"/>
                <a:cs typeface="Calibri" panose="020F0502020204030204" pitchFamily="34" charset="0"/>
              </a:rPr>
              <a:t>"To chápem, a čo tie ostatné vlámania?"</a:t>
            </a:r>
          </a:p>
          <a:p>
            <a:r>
              <a:rPr lang="sk-SK" sz="1200" dirty="0">
                <a:latin typeface="Calibri" panose="020F0502020204030204" pitchFamily="34" charset="0"/>
                <a:cs typeface="Calibri" panose="020F0502020204030204" pitchFamily="34" charset="0"/>
              </a:rPr>
              <a:t>"To ma ich potom štyrikrát poslala vymeniť, pretože sa jej nikdy nepáčila látka!"</a:t>
            </a:r>
          </a:p>
        </p:txBody>
      </p:sp>
      <p:sp>
        <p:nvSpPr>
          <p:cNvPr id="7" name="Obdĺžnik 6"/>
          <p:cNvSpPr/>
          <p:nvPr/>
        </p:nvSpPr>
        <p:spPr>
          <a:xfrm>
            <a:off x="5156947" y="5177029"/>
            <a:ext cx="4749053" cy="1015663"/>
          </a:xfrm>
          <a:prstGeom prst="rect">
            <a:avLst/>
          </a:prstGeom>
          <a:ln>
            <a:solidFill>
              <a:srgbClr val="CC00FF"/>
            </a:solidFill>
          </a:ln>
        </p:spPr>
        <p:txBody>
          <a:bodyPr wrap="square">
            <a:spAutoFit/>
          </a:bodyPr>
          <a:lstStyle/>
          <a:p>
            <a:r>
              <a:rPr lang="sk-SK" sz="1000" dirty="0">
                <a:latin typeface="Arial Narrow" panose="020B0606020202030204" pitchFamily="34" charset="0"/>
              </a:rPr>
              <a:t>Jožko píše Ježiškovi: Milý </a:t>
            </a:r>
            <a:r>
              <a:rPr lang="sk-SK" sz="1000" dirty="0" smtClean="0">
                <a:latin typeface="Arial Narrow" panose="020B0606020202030204" pitchFamily="34" charset="0"/>
              </a:rPr>
              <a:t>Ježiško, </a:t>
            </a:r>
            <a:r>
              <a:rPr lang="sk-SK" sz="1000" dirty="0">
                <a:latin typeface="Arial Narrow" panose="020B0606020202030204" pitchFamily="34" charset="0"/>
              </a:rPr>
              <a:t>prosím </a:t>
            </a:r>
            <a:r>
              <a:rPr lang="sk-SK" sz="1000" dirty="0" smtClean="0">
                <a:latin typeface="Arial Narrow" panose="020B0606020202030204" pitchFamily="34" charset="0"/>
              </a:rPr>
              <a:t>ťa, </a:t>
            </a:r>
            <a:r>
              <a:rPr lang="sk-SK" sz="1000" dirty="0">
                <a:latin typeface="Arial Narrow" panose="020B0606020202030204" pitchFamily="34" charset="0"/>
              </a:rPr>
              <a:t>na Vianoce mi pošli 40 EUR. Veľmi by to mne aj mamke pomohlo. </a:t>
            </a:r>
          </a:p>
          <a:p>
            <a:r>
              <a:rPr lang="sk-SK" sz="1000" dirty="0">
                <a:latin typeface="Arial Narrow" panose="020B0606020202030204" pitchFamily="34" charset="0"/>
              </a:rPr>
              <a:t>List odnesie na poštu. Poštárky ho </a:t>
            </a:r>
            <a:r>
              <a:rPr lang="sk-SK" sz="1000" dirty="0" smtClean="0">
                <a:latin typeface="Arial Narrow" panose="020B0606020202030204" pitchFamily="34" charset="0"/>
              </a:rPr>
              <a:t>otvoria, </a:t>
            </a:r>
            <a:r>
              <a:rPr lang="sk-SK" sz="1000" dirty="0">
                <a:latin typeface="Arial Narrow" panose="020B0606020202030204" pitchFamily="34" charset="0"/>
              </a:rPr>
              <a:t>prečítajú si ho, a </a:t>
            </a:r>
            <a:r>
              <a:rPr lang="sk-SK" sz="1000" dirty="0" smtClean="0">
                <a:latin typeface="Arial Narrow" panose="020B0606020202030204" pitchFamily="34" charset="0"/>
              </a:rPr>
              <a:t>zato, </a:t>
            </a:r>
            <a:r>
              <a:rPr lang="sk-SK" sz="1000" dirty="0">
                <a:latin typeface="Arial Narrow" panose="020B0606020202030204" pitchFamily="34" charset="0"/>
              </a:rPr>
              <a:t>že Jožka majú rady poskladajú sa a pošlú mu 20 EUR.</a:t>
            </a:r>
          </a:p>
          <a:p>
            <a:r>
              <a:rPr lang="sk-SK" sz="1000" dirty="0">
                <a:latin typeface="Arial Narrow" panose="020B0606020202030204" pitchFamily="34" charset="0"/>
              </a:rPr>
              <a:t>Jožko píše späť Ježiškovi: Ježiško ďakujem ti za tie peniaze, veľmi nám pomohli. A predstav </a:t>
            </a:r>
            <a:r>
              <a:rPr lang="sk-SK" sz="1000" dirty="0" smtClean="0">
                <a:latin typeface="Arial Narrow" panose="020B0606020202030204" pitchFamily="34" charset="0"/>
              </a:rPr>
              <a:t>si, </a:t>
            </a:r>
            <a:r>
              <a:rPr lang="sk-SK" sz="1000" dirty="0">
                <a:latin typeface="Arial Narrow" panose="020B0606020202030204" pitchFamily="34" charset="0"/>
              </a:rPr>
              <a:t>že tie tety na pošte mi jednu 20 </a:t>
            </a:r>
            <a:r>
              <a:rPr lang="sk-SK" sz="1000" dirty="0" err="1" smtClean="0">
                <a:latin typeface="Arial Narrow" panose="020B0606020202030204" pitchFamily="34" charset="0"/>
              </a:rPr>
              <a:t>eurovku</a:t>
            </a:r>
            <a:r>
              <a:rPr lang="sk-SK" sz="1000" dirty="0" smtClean="0">
                <a:latin typeface="Arial Narrow" panose="020B0606020202030204" pitchFamily="34" charset="0"/>
              </a:rPr>
              <a:t> </a:t>
            </a:r>
            <a:r>
              <a:rPr lang="sk-SK" sz="1000" dirty="0">
                <a:latin typeface="Arial Narrow" panose="020B0606020202030204" pitchFamily="34" charset="0"/>
              </a:rPr>
              <a:t>zobrali.</a:t>
            </a:r>
          </a:p>
        </p:txBody>
      </p:sp>
      <p:sp>
        <p:nvSpPr>
          <p:cNvPr id="9" name="Obdĺžnik 8"/>
          <p:cNvSpPr/>
          <p:nvPr/>
        </p:nvSpPr>
        <p:spPr>
          <a:xfrm>
            <a:off x="7815542" y="2980030"/>
            <a:ext cx="2050396" cy="600164"/>
          </a:xfrm>
          <a:prstGeom prst="rect">
            <a:avLst/>
          </a:prstGeom>
          <a:ln>
            <a:solidFill>
              <a:srgbClr val="FF3399"/>
            </a:solidFill>
          </a:ln>
        </p:spPr>
        <p:txBody>
          <a:bodyPr wrap="square">
            <a:spAutoFit/>
          </a:bodyPr>
          <a:lstStyle/>
          <a:p>
            <a:r>
              <a:rPr lang="sk-SK" sz="1100" dirty="0">
                <a:latin typeface="Goudy Old Style" panose="02020502050305020303" pitchFamily="18" charset="0"/>
              </a:rPr>
              <a:t>Dva </a:t>
            </a:r>
            <a:r>
              <a:rPr lang="sk-SK" sz="1100" dirty="0" err="1" smtClean="0">
                <a:latin typeface="Goudy Old Style" panose="02020502050305020303" pitchFamily="18" charset="0"/>
              </a:rPr>
              <a:t>kapre</a:t>
            </a:r>
            <a:r>
              <a:rPr lang="sk-SK" sz="1100" dirty="0" smtClean="0">
                <a:latin typeface="Goudy Old Style" panose="02020502050305020303" pitchFamily="18" charset="0"/>
              </a:rPr>
              <a:t> </a:t>
            </a:r>
            <a:r>
              <a:rPr lang="sk-SK" sz="1100" dirty="0">
                <a:latin typeface="Goudy Old Style" panose="02020502050305020303" pitchFamily="18" charset="0"/>
              </a:rPr>
              <a:t>plávajú vo vani a jeden sa pýta druhého: Ešte stále si myslíš, že nás chcú iba okúpať?</a:t>
            </a:r>
          </a:p>
        </p:txBody>
      </p:sp>
      <p:sp>
        <p:nvSpPr>
          <p:cNvPr id="10" name="Obdĺžnik 9"/>
          <p:cNvSpPr/>
          <p:nvPr/>
        </p:nvSpPr>
        <p:spPr>
          <a:xfrm>
            <a:off x="6233337" y="6329253"/>
            <a:ext cx="2483372" cy="267446"/>
          </a:xfrm>
          <a:prstGeom prst="rect">
            <a:avLst/>
          </a:prstGeom>
          <a:ln>
            <a:solidFill>
              <a:schemeClr val="accent1">
                <a:lumMod val="60000"/>
                <a:lumOff val="40000"/>
              </a:schemeClr>
            </a:solidFill>
          </a:ln>
        </p:spPr>
        <p:txBody>
          <a:bodyPr wrap="none">
            <a:spAutoFit/>
          </a:bodyPr>
          <a:lstStyle/>
          <a:p>
            <a:r>
              <a:rPr lang="sk-SK" sz="1138" dirty="0">
                <a:latin typeface="Goudy Old Style" panose="02020502050305020303" pitchFamily="18" charset="0"/>
              </a:rPr>
              <a:t> </a:t>
            </a:r>
            <a:r>
              <a:rPr lang="sk-SK" sz="1100" dirty="0">
                <a:latin typeface="Arial Narrow" panose="020B0606020202030204" pitchFamily="34" charset="0"/>
              </a:rPr>
              <a:t>Eskimácka múdrosť: Nikdy nejedz žltý sneh.</a:t>
            </a:r>
          </a:p>
        </p:txBody>
      </p:sp>
      <p:sp>
        <p:nvSpPr>
          <p:cNvPr id="11" name="Obdĺžnik 10"/>
          <p:cNvSpPr/>
          <p:nvPr/>
        </p:nvSpPr>
        <p:spPr>
          <a:xfrm>
            <a:off x="5084108" y="4107682"/>
            <a:ext cx="4781830" cy="938719"/>
          </a:xfrm>
          <a:prstGeom prst="rect">
            <a:avLst/>
          </a:prstGeom>
          <a:ln>
            <a:solidFill>
              <a:srgbClr val="99FF66"/>
            </a:solidFill>
          </a:ln>
        </p:spPr>
        <p:txBody>
          <a:bodyPr wrap="square">
            <a:spAutoFit/>
          </a:bodyPr>
          <a:lstStyle/>
          <a:p>
            <a:r>
              <a:rPr lang="sk-SK" sz="1100" dirty="0"/>
              <a:t>"Pán riaditeľ, môžete mi dať zajtra voľno?" pýta sa v práci pán Novák. "Manželka chce, aby som jej pomohol s vianočným upratovaním."</a:t>
            </a:r>
          </a:p>
          <a:p>
            <a:r>
              <a:rPr lang="sk-SK" sz="1100" dirty="0"/>
              <a:t>"Z takého dôvodu vám predsa nebudem dávať voľno!" rezolútne to odmietne riaditeľ.</a:t>
            </a:r>
          </a:p>
          <a:p>
            <a:r>
              <a:rPr lang="sk-SK" sz="1100" dirty="0"/>
              <a:t>"Ďakujem," vydýchne si zamestnanec. "Vedel som, že je na vás spoľahnutie."</a:t>
            </a:r>
          </a:p>
        </p:txBody>
      </p:sp>
      <p:sp>
        <p:nvSpPr>
          <p:cNvPr id="13" name="Obdĺžnik 12"/>
          <p:cNvSpPr/>
          <p:nvPr/>
        </p:nvSpPr>
        <p:spPr>
          <a:xfrm>
            <a:off x="5110632" y="2719094"/>
            <a:ext cx="2686301" cy="1277273"/>
          </a:xfrm>
          <a:prstGeom prst="rect">
            <a:avLst/>
          </a:prstGeom>
          <a:ln>
            <a:solidFill>
              <a:srgbClr val="009999"/>
            </a:solidFill>
          </a:ln>
        </p:spPr>
        <p:txBody>
          <a:bodyPr wrap="square">
            <a:spAutoFit/>
          </a:bodyPr>
          <a:lstStyle/>
          <a:p>
            <a:r>
              <a:rPr lang="sk-SK" sz="1100" dirty="0"/>
              <a:t>Policajt sa rozhodne, že si uloví vianočného kapra. </a:t>
            </a:r>
          </a:p>
          <a:p>
            <a:r>
              <a:rPr lang="sk-SK" sz="1100" dirty="0"/>
              <a:t>Zobral náradie a začal sekať dieru do ľadu.</a:t>
            </a:r>
          </a:p>
          <a:p>
            <a:r>
              <a:rPr lang="sk-SK" sz="1100" dirty="0"/>
              <a:t>Odrazu príde za ním jeden pán a kričí: </a:t>
            </a:r>
          </a:p>
          <a:p>
            <a:r>
              <a:rPr lang="sk-SK" sz="1100" dirty="0" smtClean="0"/>
              <a:t>- Okamžite </a:t>
            </a:r>
            <a:r>
              <a:rPr lang="sk-SK" sz="1100" dirty="0"/>
              <a:t>prestaňte sekať do toho ľadu!</a:t>
            </a:r>
          </a:p>
          <a:p>
            <a:r>
              <a:rPr lang="sk-SK" sz="1100" dirty="0" smtClean="0"/>
              <a:t>- Akým </a:t>
            </a:r>
            <a:r>
              <a:rPr lang="sk-SK" sz="1100" dirty="0"/>
              <a:t>právom mi to zakazujete!?</a:t>
            </a:r>
          </a:p>
          <a:p>
            <a:r>
              <a:rPr lang="sk-SK" sz="1100" dirty="0" smtClean="0"/>
              <a:t>- Právom </a:t>
            </a:r>
            <a:r>
              <a:rPr lang="sk-SK" sz="1100" dirty="0"/>
              <a:t>správcu zimného štadióna!</a:t>
            </a:r>
          </a:p>
        </p:txBody>
      </p:sp>
      <p:sp>
        <p:nvSpPr>
          <p:cNvPr id="4" name="BlokTextu 3"/>
          <p:cNvSpPr txBox="1"/>
          <p:nvPr/>
        </p:nvSpPr>
        <p:spPr>
          <a:xfrm>
            <a:off x="1194" y="727909"/>
            <a:ext cx="4917419" cy="4339650"/>
          </a:xfrm>
          <a:prstGeom prst="rect">
            <a:avLst/>
          </a:prstGeom>
          <a:noFill/>
        </p:spPr>
        <p:txBody>
          <a:bodyPr wrap="square" rtlCol="0">
            <a:spAutoFit/>
          </a:bodyPr>
          <a:lstStyle/>
          <a:p>
            <a:pPr algn="just"/>
            <a:r>
              <a:rPr lang="sk-SK" sz="1200" dirty="0"/>
              <a:t>Keďže pravoslávne Vianoce sú až v </a:t>
            </a:r>
            <a:r>
              <a:rPr lang="sk-SK" sz="1200" dirty="0" smtClean="0"/>
              <a:t>januári máme </a:t>
            </a:r>
            <a:r>
              <a:rPr lang="sk-SK" sz="1200" dirty="0"/>
              <a:t>dosť času pripraviť všetko potrebné na tento významný sviatok. Keď sú sviatky po „novom“, oddychujeme, pozeráme rozprávky, pečieme medovníčky a vyzdobujeme dom zvonku i zvnútra.  Rýchle obdobie pre nás nastáva až po 3. januári, keď chodievame na všetky bohoslužby, ktoré sú v chráme. Navyše treba dôkladne pripraviť, upratať a vyzdobiť </a:t>
            </a:r>
            <a:r>
              <a:rPr lang="sk-SK" sz="1200" dirty="0" smtClean="0"/>
              <a:t>aj chrám. </a:t>
            </a:r>
            <a:r>
              <a:rPr lang="sk-SK" sz="1200" dirty="0"/>
              <a:t>Je toho veľa, ale každý sa teší a chce privítať </a:t>
            </a:r>
            <a:r>
              <a:rPr lang="sk-SK" sz="1200" dirty="0" err="1"/>
              <a:t>Christa</a:t>
            </a:r>
            <a:r>
              <a:rPr lang="sk-SK" sz="1200" dirty="0"/>
              <a:t> Spasiteľa čo najlepšie. V tomto roku Štedrý večer bude v nedeľu (6.1</a:t>
            </a:r>
            <a:r>
              <a:rPr lang="sk-SK" sz="1200" dirty="0" smtClean="0"/>
              <a:t>.). </a:t>
            </a:r>
            <a:r>
              <a:rPr lang="sk-SK" sz="1200" dirty="0"/>
              <a:t>Pre moju rodinu to znamená, že ráno pôjdeme do chrámu /</a:t>
            </a:r>
            <a:r>
              <a:rPr lang="sk-SK" sz="1200" dirty="0" err="1"/>
              <a:t>cerkvi</a:t>
            </a:r>
            <a:r>
              <a:rPr lang="sk-SK" sz="1200" dirty="0"/>
              <a:t>/ a potom budeme pripravovať večeru. Moji rodičia pochádzajú z Ruskej Poruby, preto zvyky máme „prebraté“ od nich. Najprv sa umyjeme v studenej vode, zapálime sviečku a pomodlíme sa. Nakoľko je manžel kňaz, dá každému požehnanie. Ako prvý chod na štedrú večeru máme domáci pečený chlieb – </a:t>
            </a:r>
            <a:r>
              <a:rPr lang="sk-SK" sz="1200" dirty="0" err="1"/>
              <a:t>kračún</a:t>
            </a:r>
            <a:r>
              <a:rPr lang="sk-SK" sz="1200" dirty="0"/>
              <a:t>, med, soľ a cesnak. Druhým jedlom nie je kapustnica, ale fazuľová polievka. Ďalej nasleduje hubová </a:t>
            </a:r>
            <a:r>
              <a:rPr lang="sk-SK" sz="1200" dirty="0" err="1"/>
              <a:t>mačanka</a:t>
            </a:r>
            <a:r>
              <a:rPr lang="sk-SK" sz="1200" dirty="0"/>
              <a:t>, pirohy plnené zemiakmi a namiesto </a:t>
            </a:r>
            <a:r>
              <a:rPr lang="sk-SK" sz="1200" dirty="0" err="1"/>
              <a:t>bobaľok</a:t>
            </a:r>
            <a:r>
              <a:rPr lang="sk-SK" sz="1200" dirty="0"/>
              <a:t> máme holúbky, ktoré sú však bez mäsa, teda pôstne. V podstate je celá večera bez mäsa, mlieka a vajec. Od stola môže vstávať a odchádzať iba jeden človek. Na stole je sviečka, pod obrusom peňaženka /aby sme boli bohatí/ a jeden tanier a príbor je navyše - pre pocestného.  Po večeri sa pomodlíme, sfúkneme sviečku, spievame </a:t>
            </a:r>
            <a:r>
              <a:rPr lang="sk-SK" sz="1200" dirty="0" smtClean="0"/>
              <a:t>koledy </a:t>
            </a:r>
            <a:r>
              <a:rPr lang="sk-SK" sz="1200" dirty="0"/>
              <a:t>a rozbaľujeme darčeky. Večer  ideme do chrámu na Veľké </a:t>
            </a:r>
            <a:r>
              <a:rPr lang="sk-SK" sz="1200" dirty="0" err="1"/>
              <a:t>Povečerie</a:t>
            </a:r>
            <a:r>
              <a:rPr lang="sk-SK" sz="1200" dirty="0"/>
              <a:t>, kde pri spievaní </a:t>
            </a:r>
            <a:r>
              <a:rPr lang="sk-SK" sz="1200" dirty="0" err="1"/>
              <a:t>Christos</a:t>
            </a:r>
            <a:r>
              <a:rPr lang="sk-SK" sz="1200" dirty="0"/>
              <a:t> </a:t>
            </a:r>
            <a:r>
              <a:rPr lang="sk-SK" sz="1200" dirty="0" err="1"/>
              <a:t>raždajetsjy</a:t>
            </a:r>
            <a:r>
              <a:rPr lang="sk-SK" sz="1200" dirty="0"/>
              <a:t> cítiť radosť každého človeka. Na ďalší deň ideme na slávnostnú liturgiu a po nej k nám prichádza celá rodina. Sú to vzácne a radostné chvíle, keď môžeme tráviť čas spolu.</a:t>
            </a:r>
          </a:p>
        </p:txBody>
      </p:sp>
      <p:sp>
        <p:nvSpPr>
          <p:cNvPr id="8" name="BlokTextu 7"/>
          <p:cNvSpPr txBox="1"/>
          <p:nvPr/>
        </p:nvSpPr>
        <p:spPr>
          <a:xfrm>
            <a:off x="1194" y="5038530"/>
            <a:ext cx="4854387" cy="646331"/>
          </a:xfrm>
          <a:prstGeom prst="rect">
            <a:avLst/>
          </a:prstGeom>
          <a:noFill/>
        </p:spPr>
        <p:txBody>
          <a:bodyPr wrap="square" rtlCol="0">
            <a:spAutoFit/>
          </a:bodyPr>
          <a:lstStyle/>
          <a:p>
            <a:pPr algn="just"/>
            <a:r>
              <a:rPr lang="sk-SK" sz="1200" dirty="0"/>
              <a:t>Počas týchto sviatočných dní chodíme s mládežou </a:t>
            </a:r>
            <a:r>
              <a:rPr lang="sk-SK" sz="1200" dirty="0" smtClean="0"/>
              <a:t>koledovať</a:t>
            </a:r>
            <a:r>
              <a:rPr lang="sk-SK" sz="1200" dirty="0"/>
              <a:t>.  Navštívime veľa rodín, ale aj chorých a starých ľudí, ktorí nemôžu prísť do chrámu a takto im roznášame radostnú správu o narodení  </a:t>
            </a:r>
            <a:r>
              <a:rPr lang="sk-SK" sz="1200" dirty="0" err="1"/>
              <a:t>Isusa</a:t>
            </a:r>
            <a:r>
              <a:rPr lang="sk-SK" sz="1200" dirty="0"/>
              <a:t> </a:t>
            </a:r>
            <a:r>
              <a:rPr lang="sk-SK" sz="1200" dirty="0" err="1"/>
              <a:t>Christa</a:t>
            </a:r>
            <a:r>
              <a:rPr lang="sk-SK" sz="1200" dirty="0"/>
              <a:t>.</a:t>
            </a:r>
          </a:p>
        </p:txBody>
      </p:sp>
      <p:sp>
        <p:nvSpPr>
          <p:cNvPr id="14" name="BlokTextu 13"/>
          <p:cNvSpPr txBox="1"/>
          <p:nvPr/>
        </p:nvSpPr>
        <p:spPr>
          <a:xfrm>
            <a:off x="824569" y="5654756"/>
            <a:ext cx="4289929" cy="261610"/>
          </a:xfrm>
          <a:prstGeom prst="rect">
            <a:avLst/>
          </a:prstGeom>
          <a:noFill/>
        </p:spPr>
        <p:txBody>
          <a:bodyPr wrap="square" rtlCol="0">
            <a:spAutoFit/>
          </a:bodyPr>
          <a:lstStyle/>
          <a:p>
            <a:r>
              <a:rPr lang="sk-SK" sz="1100" dirty="0"/>
              <a:t>Mgr. Kvetoslava </a:t>
            </a:r>
            <a:r>
              <a:rPr lang="sk-SK" sz="1100" dirty="0" err="1"/>
              <a:t>Zalevská</a:t>
            </a:r>
            <a:r>
              <a:rPr lang="sk-SK" sz="1100" dirty="0"/>
              <a:t> – katechétka pravoslávneho náboženstva</a:t>
            </a:r>
          </a:p>
        </p:txBody>
      </p:sp>
      <p:sp>
        <p:nvSpPr>
          <p:cNvPr id="15" name="BlokTextu 14"/>
          <p:cNvSpPr txBox="1"/>
          <p:nvPr/>
        </p:nvSpPr>
        <p:spPr>
          <a:xfrm>
            <a:off x="2153595" y="131149"/>
            <a:ext cx="864275" cy="242374"/>
          </a:xfrm>
          <a:prstGeom prst="rect">
            <a:avLst/>
          </a:prstGeom>
          <a:noFill/>
        </p:spPr>
        <p:txBody>
          <a:bodyPr wrap="square" rtlCol="0">
            <a:spAutoFit/>
          </a:bodyPr>
          <a:lstStyle/>
          <a:p>
            <a:r>
              <a:rPr lang="sk-SK" sz="975" dirty="0"/>
              <a:t>- 4 -</a:t>
            </a:r>
          </a:p>
        </p:txBody>
      </p:sp>
      <p:sp>
        <p:nvSpPr>
          <p:cNvPr id="16" name="BlokTextu 15"/>
          <p:cNvSpPr txBox="1"/>
          <p:nvPr/>
        </p:nvSpPr>
        <p:spPr>
          <a:xfrm>
            <a:off x="7092623" y="212147"/>
            <a:ext cx="764801" cy="242374"/>
          </a:xfrm>
          <a:prstGeom prst="rect">
            <a:avLst/>
          </a:prstGeom>
          <a:noFill/>
        </p:spPr>
        <p:txBody>
          <a:bodyPr wrap="square" rtlCol="0">
            <a:spAutoFit/>
          </a:bodyPr>
          <a:lstStyle/>
          <a:p>
            <a:r>
              <a:rPr lang="sk-SK" sz="975" dirty="0"/>
              <a:t>- 13 -</a:t>
            </a:r>
          </a:p>
        </p:txBody>
      </p:sp>
      <p:pic>
        <p:nvPicPr>
          <p:cNvPr id="18" name="Obrázok 17"/>
          <p:cNvPicPr>
            <a:picLocks noChangeAspect="1"/>
          </p:cNvPicPr>
          <p:nvPr/>
        </p:nvPicPr>
        <p:blipFill>
          <a:blip r:embed="rId2"/>
          <a:stretch>
            <a:fillRect/>
          </a:stretch>
        </p:blipFill>
        <p:spPr>
          <a:xfrm rot="10800000" flipV="1">
            <a:off x="592305" y="5935553"/>
            <a:ext cx="1154073" cy="865555"/>
          </a:xfrm>
          <a:prstGeom prst="rect">
            <a:avLst/>
          </a:prstGeom>
          <a:ln>
            <a:solidFill>
              <a:srgbClr val="0070C0"/>
            </a:solidFill>
          </a:ln>
        </p:spPr>
      </p:pic>
      <p:sp>
        <p:nvSpPr>
          <p:cNvPr id="19" name="BlokTextu 18"/>
          <p:cNvSpPr txBox="1"/>
          <p:nvPr/>
        </p:nvSpPr>
        <p:spPr>
          <a:xfrm>
            <a:off x="2003297" y="6317822"/>
            <a:ext cx="2343598" cy="261610"/>
          </a:xfrm>
          <a:prstGeom prst="rect">
            <a:avLst/>
          </a:prstGeom>
          <a:noFill/>
        </p:spPr>
        <p:txBody>
          <a:bodyPr wrap="square" rtlCol="0">
            <a:spAutoFit/>
          </a:bodyPr>
          <a:lstStyle/>
          <a:p>
            <a:r>
              <a:rPr lang="sk-SK" sz="1100" dirty="0"/>
              <a:t>Pravoslávny chrám sv. Ducha</a:t>
            </a:r>
          </a:p>
        </p:txBody>
      </p:sp>
    </p:spTree>
    <p:extLst>
      <p:ext uri="{BB962C8B-B14F-4D97-AF65-F5344CB8AC3E}">
        <p14:creationId xmlns:p14="http://schemas.microsoft.com/office/powerpoint/2010/main" val="3631165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6358683" y="408646"/>
            <a:ext cx="2262116" cy="267446"/>
          </a:xfrm>
          <a:prstGeom prst="rect">
            <a:avLst/>
          </a:prstGeom>
          <a:noFill/>
        </p:spPr>
        <p:txBody>
          <a:bodyPr wrap="square" rtlCol="0">
            <a:spAutoFit/>
          </a:bodyPr>
          <a:lstStyle/>
          <a:p>
            <a:r>
              <a:rPr lang="sk-SK" sz="1138" dirty="0"/>
              <a:t>Vianoce rímskokatolíckeho kňaza </a:t>
            </a:r>
          </a:p>
        </p:txBody>
      </p:sp>
      <p:sp>
        <p:nvSpPr>
          <p:cNvPr id="3" name="BlokTextu 2"/>
          <p:cNvSpPr txBox="1"/>
          <p:nvPr/>
        </p:nvSpPr>
        <p:spPr>
          <a:xfrm>
            <a:off x="1940058" y="393246"/>
            <a:ext cx="2273205" cy="276999"/>
          </a:xfrm>
          <a:prstGeom prst="rect">
            <a:avLst/>
          </a:prstGeom>
          <a:noFill/>
        </p:spPr>
        <p:txBody>
          <a:bodyPr wrap="square" rtlCol="0">
            <a:spAutoFit/>
          </a:bodyPr>
          <a:lstStyle/>
          <a:p>
            <a:r>
              <a:rPr lang="sk-SK" sz="1200" b="1" dirty="0" err="1"/>
              <a:t>Fotohádanka</a:t>
            </a:r>
            <a:endParaRPr lang="sk-SK" sz="1200" b="1" dirty="0"/>
          </a:p>
        </p:txBody>
      </p:sp>
      <p:pic>
        <p:nvPicPr>
          <p:cNvPr id="5" name="Obrázok 4"/>
          <p:cNvPicPr>
            <a:picLocks noChangeAspect="1"/>
          </p:cNvPicPr>
          <p:nvPr/>
        </p:nvPicPr>
        <p:blipFill rotWithShape="1">
          <a:blip r:embed="rId2"/>
          <a:srcRect l="10954"/>
          <a:stretch/>
        </p:blipFill>
        <p:spPr>
          <a:xfrm>
            <a:off x="160953" y="3552677"/>
            <a:ext cx="1541663" cy="1574192"/>
          </a:xfrm>
          <a:prstGeom prst="rect">
            <a:avLst/>
          </a:prstGeom>
          <a:ln>
            <a:solidFill>
              <a:schemeClr val="bg2">
                <a:lumMod val="50000"/>
              </a:schemeClr>
            </a:solidFill>
          </a:ln>
        </p:spPr>
      </p:pic>
      <p:pic>
        <p:nvPicPr>
          <p:cNvPr id="4" name="Obrázok 3"/>
          <p:cNvPicPr>
            <a:picLocks noChangeAspect="1"/>
          </p:cNvPicPr>
          <p:nvPr/>
        </p:nvPicPr>
        <p:blipFill rotWithShape="1">
          <a:blip r:embed="rId3" cstate="print">
            <a:extLst>
              <a:ext uri="{28A0092B-C50C-407E-A947-70E740481C1C}">
                <a14:useLocalDpi xmlns:a14="http://schemas.microsoft.com/office/drawing/2010/main" val="0"/>
              </a:ext>
            </a:extLst>
          </a:blip>
          <a:srcRect r="273" b="23697"/>
          <a:stretch/>
        </p:blipFill>
        <p:spPr>
          <a:xfrm>
            <a:off x="160952" y="5192413"/>
            <a:ext cx="1541663" cy="1558011"/>
          </a:xfrm>
          <a:prstGeom prst="rect">
            <a:avLst/>
          </a:prstGeom>
          <a:ln>
            <a:solidFill>
              <a:schemeClr val="tx1">
                <a:lumMod val="50000"/>
                <a:lumOff val="50000"/>
              </a:schemeClr>
            </a:solidFill>
          </a:ln>
        </p:spPr>
      </p:pic>
      <p:sp>
        <p:nvSpPr>
          <p:cNvPr id="7" name="BlokTextu 6"/>
          <p:cNvSpPr txBox="1"/>
          <p:nvPr/>
        </p:nvSpPr>
        <p:spPr>
          <a:xfrm>
            <a:off x="5116315" y="717206"/>
            <a:ext cx="4831101" cy="2462213"/>
          </a:xfrm>
          <a:prstGeom prst="rect">
            <a:avLst/>
          </a:prstGeom>
          <a:noFill/>
        </p:spPr>
        <p:txBody>
          <a:bodyPr wrap="square" rtlCol="0">
            <a:spAutoFit/>
          </a:bodyPr>
          <a:lstStyle/>
          <a:p>
            <a:pPr algn="just"/>
            <a:r>
              <a:rPr lang="sk-SK" sz="1100" dirty="0"/>
              <a:t>Ako prežívam Vianoce?</a:t>
            </a:r>
          </a:p>
          <a:p>
            <a:pPr algn="just"/>
            <a:r>
              <a:rPr lang="sk-SK" sz="1100" dirty="0"/>
              <a:t>Pre mňa sú Vianoce jedným z najkrajších období cirkevného roka. Aj vonkajší aspekt k tomu prispieva, či už je to krásna výzdoba, vianočné koledy, obdarúvanie sa darčekmi. No pre mňa je najšťastnejšia myšlienka, že Boh sa stal človekom, aby nám zvestoval, ako nás nekonečne miluje. Predtým mali ľudia predstavu, že Boh je panovník a tvrdý sudca, ktorý čaká , kedy urobíme niečo zlé, aby nás mohol potrestať. Narodenie Ježiša je pre mňa tým najkrajším darom, a preto sa snažím každé Vianoce prežívať vo veľkej vďačnosti za tento dar. Vianočný čas je spojený s prípravným obdobím, ktoré nazývame advent. Je to veľmi dôležité, lebo ak chceme prežívať krásne Vianoce, je potrebné sa na </a:t>
            </a:r>
            <a:r>
              <a:rPr lang="sk-SK" sz="1100" dirty="0" err="1"/>
              <a:t>ne</a:t>
            </a:r>
            <a:r>
              <a:rPr lang="sk-SK" sz="1100" dirty="0"/>
              <a:t> dobre pripraviť. Ale nemyslím tým tie vonkajšie materiálne veci, ale je potrebné pripraviť si srdce. Odpútať sa od zlých myšlienok a snažiť sa robiť skutky lásky.  Pre nás kňazov je to dosť namáhavé obdobie, ale je to aj príjemný pocit a uvedomenie si, že Boh cezo mňa odpúšťa hriechy a ja môžem byť jeho nástrojom. </a:t>
            </a:r>
          </a:p>
        </p:txBody>
      </p:sp>
      <p:sp>
        <p:nvSpPr>
          <p:cNvPr id="8" name="Obdĺžnik 7"/>
          <p:cNvSpPr/>
          <p:nvPr/>
        </p:nvSpPr>
        <p:spPr>
          <a:xfrm>
            <a:off x="5116315" y="3100536"/>
            <a:ext cx="2617746" cy="2800767"/>
          </a:xfrm>
          <a:prstGeom prst="rect">
            <a:avLst/>
          </a:prstGeom>
        </p:spPr>
        <p:txBody>
          <a:bodyPr wrap="square">
            <a:spAutoFit/>
          </a:bodyPr>
          <a:lstStyle/>
          <a:p>
            <a:pPr algn="just"/>
            <a:r>
              <a:rPr lang="sk-SK" sz="1100" dirty="0"/>
              <a:t>Štedrý večer prežívam v kruhu najbližších, teda rodičov. Rád sa v spomienkach vraciam do detských čias, keď som sa tešil z darčekov. Terajšie Vianoce moju radosť umocňuje myšlienka na udalosť, keď Boh sa stal človekom. Veľmi dôležité je vianočné prežívanie spoločenstva, či už je to v kruhu blízkej rodiny alebo v celej farnosti. Radosť Štedrého večera pre mňa vyvrcholí na polnočnej svätej omši. To je tá najdôležitejšia chvíľa Vianoc. Aj keď cítim únavu, moje srdce napĺňa pokoj a radosť. </a:t>
            </a:r>
          </a:p>
          <a:p>
            <a:pPr algn="just"/>
            <a:r>
              <a:rPr lang="sk-SK" sz="1100" dirty="0"/>
              <a:t>Vianočný čas je pre mňa spojený s každoročným stretnutím s mojimi rodákmi, keď spoločne chodíme po dedine a spievame koledy. </a:t>
            </a:r>
          </a:p>
        </p:txBody>
      </p:sp>
      <p:sp>
        <p:nvSpPr>
          <p:cNvPr id="10" name="Obdĺžnik 9"/>
          <p:cNvSpPr/>
          <p:nvPr/>
        </p:nvSpPr>
        <p:spPr>
          <a:xfrm>
            <a:off x="5096311" y="5800627"/>
            <a:ext cx="4809689" cy="769441"/>
          </a:xfrm>
          <a:prstGeom prst="rect">
            <a:avLst/>
          </a:prstGeom>
        </p:spPr>
        <p:txBody>
          <a:bodyPr wrap="square">
            <a:spAutoFit/>
          </a:bodyPr>
          <a:lstStyle/>
          <a:p>
            <a:pPr algn="just"/>
            <a:r>
              <a:rPr lang="sk-SK" sz="1100" dirty="0"/>
              <a:t>Na záver by som chcel napísať, že Vianoce môžu byť šťastné iba vtedy, keď je zdravé naše srdce, keď je otvorené pre Boha. On nás naučí prežívať radosť aj z vecí, z ktorých sme sa doteraz netešili. Takúto skúsenosť mi Boh doprial a ja som mu za to veľmi vďačný.</a:t>
            </a:r>
          </a:p>
        </p:txBody>
      </p:sp>
      <p:sp>
        <p:nvSpPr>
          <p:cNvPr id="11" name="BlokTextu 10"/>
          <p:cNvSpPr txBox="1"/>
          <p:nvPr/>
        </p:nvSpPr>
        <p:spPr>
          <a:xfrm>
            <a:off x="6579882" y="6439263"/>
            <a:ext cx="3326118" cy="261610"/>
          </a:xfrm>
          <a:prstGeom prst="rect">
            <a:avLst/>
          </a:prstGeom>
          <a:noFill/>
        </p:spPr>
        <p:txBody>
          <a:bodyPr wrap="square" rtlCol="0">
            <a:spAutoFit/>
          </a:bodyPr>
          <a:lstStyle/>
          <a:p>
            <a:r>
              <a:rPr lang="sk-SK" sz="1100" dirty="0" smtClean="0"/>
              <a:t>Mgr. Marián </a:t>
            </a:r>
            <a:r>
              <a:rPr lang="sk-SK" sz="1100" dirty="0" err="1"/>
              <a:t>Halas</a:t>
            </a:r>
            <a:r>
              <a:rPr lang="sk-SK" sz="1100" dirty="0"/>
              <a:t>, rímskokatolícky kňaz, Medzilaborce</a:t>
            </a:r>
          </a:p>
        </p:txBody>
      </p:sp>
      <p:sp>
        <p:nvSpPr>
          <p:cNvPr id="12" name="BlokTextu 11"/>
          <p:cNvSpPr txBox="1"/>
          <p:nvPr/>
        </p:nvSpPr>
        <p:spPr>
          <a:xfrm>
            <a:off x="55571" y="712176"/>
            <a:ext cx="4829175" cy="1200329"/>
          </a:xfrm>
          <a:prstGeom prst="rect">
            <a:avLst/>
          </a:prstGeom>
          <a:solidFill>
            <a:schemeClr val="accent4">
              <a:lumMod val="20000"/>
              <a:lumOff val="80000"/>
            </a:schemeClr>
          </a:solidFill>
        </p:spPr>
        <p:txBody>
          <a:bodyPr wrap="square" rtlCol="0">
            <a:spAutoFit/>
          </a:bodyPr>
          <a:lstStyle/>
          <a:p>
            <a:pPr algn="just"/>
            <a:r>
              <a:rPr lang="sk-SK" sz="1200" dirty="0"/>
              <a:t>Staré vyblednuté čierno-biele </a:t>
            </a:r>
            <a:r>
              <a:rPr lang="sk-SK" sz="1200" dirty="0" smtClean="0"/>
              <a:t>fotografie  </a:t>
            </a:r>
            <a:r>
              <a:rPr lang="sk-SK" sz="1200" dirty="0"/>
              <a:t>a na nich </a:t>
            </a:r>
            <a:r>
              <a:rPr lang="sk-SK" sz="1200" dirty="0" smtClean="0"/>
              <a:t>vaši učitelia, keď boli ešte malými deťmi. Vianoce prežívali rovnako ako vy.  Tešili sa z  </a:t>
            </a:r>
            <a:r>
              <a:rPr lang="sk-SK" sz="1200" dirty="0"/>
              <a:t>vianočného stromčeka a z darčekov</a:t>
            </a:r>
            <a:r>
              <a:rPr lang="sk-SK" sz="1200" dirty="0" smtClean="0"/>
              <a:t>. </a:t>
            </a:r>
            <a:r>
              <a:rPr lang="sk-SK" sz="1200" dirty="0"/>
              <a:t>Tie čarovné chvíle sa ani rokmi nemenia. </a:t>
            </a:r>
          </a:p>
          <a:p>
            <a:pPr algn="just"/>
            <a:r>
              <a:rPr lang="sk-SK" sz="1200" dirty="0"/>
              <a:t>Uhádnete, kto to je</a:t>
            </a:r>
            <a:r>
              <a:rPr lang="sk-SK" sz="1200" dirty="0" smtClean="0"/>
              <a:t>? </a:t>
            </a:r>
            <a:r>
              <a:rPr lang="sk-SK" sz="1200" dirty="0" err="1" smtClean="0"/>
              <a:t>Fotohádanku</a:t>
            </a:r>
            <a:r>
              <a:rPr lang="sk-SK" sz="1200" dirty="0" smtClean="0"/>
              <a:t> vám prezradíme vo vianočnej rozhlasovej relácii 21.12.2018</a:t>
            </a:r>
            <a:endParaRPr lang="sk-SK" sz="1200" dirty="0"/>
          </a:p>
        </p:txBody>
      </p:sp>
      <p:sp>
        <p:nvSpPr>
          <p:cNvPr id="13" name="BlokTextu 12"/>
          <p:cNvSpPr txBox="1"/>
          <p:nvPr/>
        </p:nvSpPr>
        <p:spPr>
          <a:xfrm>
            <a:off x="1800330" y="1840959"/>
            <a:ext cx="721099" cy="317459"/>
          </a:xfrm>
          <a:prstGeom prst="rect">
            <a:avLst/>
          </a:prstGeom>
          <a:noFill/>
        </p:spPr>
        <p:txBody>
          <a:bodyPr wrap="square" rtlCol="0">
            <a:spAutoFit/>
          </a:bodyPr>
          <a:lstStyle/>
          <a:p>
            <a:r>
              <a:rPr lang="sk-SK" sz="1463" dirty="0">
                <a:sym typeface="Wingdings" panose="05000000000000000000" pitchFamily="2" charset="2"/>
              </a:rPr>
              <a:t></a:t>
            </a:r>
            <a:endParaRPr lang="sk-SK" sz="1463" dirty="0"/>
          </a:p>
        </p:txBody>
      </p:sp>
      <p:sp>
        <p:nvSpPr>
          <p:cNvPr id="14" name="BlokTextu 13"/>
          <p:cNvSpPr txBox="1"/>
          <p:nvPr/>
        </p:nvSpPr>
        <p:spPr>
          <a:xfrm>
            <a:off x="1702615" y="4181043"/>
            <a:ext cx="767544" cy="317459"/>
          </a:xfrm>
          <a:prstGeom prst="rect">
            <a:avLst/>
          </a:prstGeom>
          <a:noFill/>
        </p:spPr>
        <p:txBody>
          <a:bodyPr wrap="square" rtlCol="0">
            <a:spAutoFit/>
          </a:bodyPr>
          <a:lstStyle/>
          <a:p>
            <a:r>
              <a:rPr lang="sk-SK" sz="1463" dirty="0">
                <a:sym typeface="Wingdings" panose="05000000000000000000" pitchFamily="2" charset="2"/>
              </a:rPr>
              <a:t></a:t>
            </a:r>
            <a:endParaRPr lang="sk-SK" sz="1463" dirty="0"/>
          </a:p>
        </p:txBody>
      </p:sp>
      <p:sp>
        <p:nvSpPr>
          <p:cNvPr id="15" name="BlokTextu 14"/>
          <p:cNvSpPr txBox="1"/>
          <p:nvPr/>
        </p:nvSpPr>
        <p:spPr>
          <a:xfrm>
            <a:off x="3851417" y="2111939"/>
            <a:ext cx="531940" cy="317459"/>
          </a:xfrm>
          <a:prstGeom prst="rect">
            <a:avLst/>
          </a:prstGeom>
          <a:noFill/>
        </p:spPr>
        <p:txBody>
          <a:bodyPr wrap="square" rtlCol="0">
            <a:spAutoFit/>
          </a:bodyPr>
          <a:lstStyle/>
          <a:p>
            <a:r>
              <a:rPr lang="sk-SK" sz="1463" dirty="0">
                <a:sym typeface="Wingdings" panose="05000000000000000000" pitchFamily="2" charset="2"/>
              </a:rPr>
              <a:t></a:t>
            </a:r>
            <a:endParaRPr lang="sk-SK" sz="1463" dirty="0"/>
          </a:p>
        </p:txBody>
      </p:sp>
      <p:pic>
        <p:nvPicPr>
          <p:cNvPr id="16" name="Obrázok 15"/>
          <p:cNvPicPr>
            <a:picLocks noChangeAspect="1"/>
          </p:cNvPicPr>
          <p:nvPr/>
        </p:nvPicPr>
        <p:blipFill rotWithShape="1">
          <a:blip r:embed="rId4" cstate="print">
            <a:duotone>
              <a:prstClr val="black"/>
              <a:schemeClr val="accent3">
                <a:tint val="45000"/>
                <a:satMod val="400000"/>
              </a:schemeClr>
            </a:duotone>
            <a:extLst>
              <a:ext uri="{28A0092B-C50C-407E-A947-70E740481C1C}">
                <a14:useLocalDpi xmlns:a14="http://schemas.microsoft.com/office/drawing/2010/main" val="0"/>
              </a:ext>
            </a:extLst>
          </a:blip>
          <a:srcRect l="16989"/>
          <a:stretch/>
        </p:blipFill>
        <p:spPr>
          <a:xfrm>
            <a:off x="3209114" y="2502422"/>
            <a:ext cx="1150622" cy="1540344"/>
          </a:xfrm>
          <a:prstGeom prst="snip2SameRect">
            <a:avLst/>
          </a:prstGeom>
          <a:ln>
            <a:solidFill>
              <a:schemeClr val="bg2">
                <a:lumMod val="75000"/>
              </a:schemeClr>
            </a:solidFill>
          </a:ln>
        </p:spPr>
      </p:pic>
      <p:pic>
        <p:nvPicPr>
          <p:cNvPr id="6" name="Obrázok 5"/>
          <p:cNvPicPr>
            <a:picLocks noChangeAspect="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l="260" t="3345" r="66651" b="17651"/>
          <a:stretch/>
        </p:blipFill>
        <p:spPr>
          <a:xfrm>
            <a:off x="2354227" y="1978900"/>
            <a:ext cx="943293" cy="1631047"/>
          </a:xfrm>
          <a:prstGeom prst="rect">
            <a:avLst/>
          </a:prstGeom>
          <a:ln>
            <a:solidFill>
              <a:schemeClr val="bg2">
                <a:lumMod val="50000"/>
              </a:schemeClr>
            </a:solidFill>
          </a:ln>
        </p:spPr>
      </p:pic>
      <p:sp>
        <p:nvSpPr>
          <p:cNvPr id="9" name="BlokTextu 8"/>
          <p:cNvSpPr txBox="1"/>
          <p:nvPr/>
        </p:nvSpPr>
        <p:spPr>
          <a:xfrm>
            <a:off x="7019934" y="125158"/>
            <a:ext cx="469807" cy="242374"/>
          </a:xfrm>
          <a:prstGeom prst="rect">
            <a:avLst/>
          </a:prstGeom>
          <a:noFill/>
        </p:spPr>
        <p:txBody>
          <a:bodyPr wrap="square" rtlCol="0">
            <a:spAutoFit/>
          </a:bodyPr>
          <a:lstStyle/>
          <a:p>
            <a:r>
              <a:rPr lang="sk-SK" sz="975" dirty="0"/>
              <a:t>- 5 -</a:t>
            </a:r>
          </a:p>
        </p:txBody>
      </p:sp>
      <p:sp>
        <p:nvSpPr>
          <p:cNvPr id="17" name="BlokTextu 16"/>
          <p:cNvSpPr txBox="1"/>
          <p:nvPr/>
        </p:nvSpPr>
        <p:spPr>
          <a:xfrm>
            <a:off x="2238840" y="125158"/>
            <a:ext cx="719171" cy="242374"/>
          </a:xfrm>
          <a:prstGeom prst="rect">
            <a:avLst/>
          </a:prstGeom>
          <a:noFill/>
        </p:spPr>
        <p:txBody>
          <a:bodyPr wrap="square" rtlCol="0">
            <a:spAutoFit/>
          </a:bodyPr>
          <a:lstStyle/>
          <a:p>
            <a:r>
              <a:rPr lang="sk-SK" sz="975" dirty="0"/>
              <a:t>- 12 -</a:t>
            </a:r>
          </a:p>
        </p:txBody>
      </p:sp>
      <p:pic>
        <p:nvPicPr>
          <p:cNvPr id="18" name="Obrázok 17"/>
          <p:cNvPicPr>
            <a:picLocks noChangeAspect="1"/>
          </p:cNvPicPr>
          <p:nvPr/>
        </p:nvPicPr>
        <p:blipFill>
          <a:blip r:embed="rId6"/>
          <a:stretch>
            <a:fillRect/>
          </a:stretch>
        </p:blipFill>
        <p:spPr>
          <a:xfrm>
            <a:off x="8038506" y="3294992"/>
            <a:ext cx="1563049" cy="1831877"/>
          </a:xfrm>
          <a:prstGeom prst="rect">
            <a:avLst/>
          </a:prstGeom>
          <a:ln>
            <a:solidFill>
              <a:srgbClr val="00B0F0"/>
            </a:solidFill>
          </a:ln>
        </p:spPr>
      </p:pic>
      <p:sp>
        <p:nvSpPr>
          <p:cNvPr id="19" name="BlokTextu 18"/>
          <p:cNvSpPr txBox="1"/>
          <p:nvPr/>
        </p:nvSpPr>
        <p:spPr>
          <a:xfrm>
            <a:off x="7723698" y="5242443"/>
            <a:ext cx="2223718" cy="253916"/>
          </a:xfrm>
          <a:prstGeom prst="rect">
            <a:avLst/>
          </a:prstGeom>
          <a:noFill/>
        </p:spPr>
        <p:txBody>
          <a:bodyPr wrap="square" rtlCol="0">
            <a:spAutoFit/>
          </a:bodyPr>
          <a:lstStyle/>
          <a:p>
            <a:r>
              <a:rPr lang="sk-SK" sz="1050" dirty="0"/>
              <a:t>Rímskokatolícky kostol Panny Márie</a:t>
            </a:r>
          </a:p>
        </p:txBody>
      </p:sp>
      <p:pic>
        <p:nvPicPr>
          <p:cNvPr id="20" name="Obrázok 19"/>
          <p:cNvPicPr>
            <a:picLocks noChangeAspect="1"/>
          </p:cNvPicPr>
          <p:nvPr/>
        </p:nvPicPr>
        <p:blipFill rotWithShape="1">
          <a:blip r:embed="rId7">
            <a:duotone>
              <a:prstClr val="black"/>
              <a:schemeClr val="accent3">
                <a:tint val="45000"/>
                <a:satMod val="400000"/>
              </a:schemeClr>
            </a:duotone>
          </a:blip>
          <a:srcRect t="7961" r="5976"/>
          <a:stretch/>
        </p:blipFill>
        <p:spPr>
          <a:xfrm>
            <a:off x="2445405" y="4499018"/>
            <a:ext cx="1638113" cy="1994682"/>
          </a:xfrm>
          <a:prstGeom prst="rect">
            <a:avLst/>
          </a:prstGeom>
          <a:ln>
            <a:solidFill>
              <a:schemeClr val="bg2">
                <a:lumMod val="50000"/>
              </a:schemeClr>
            </a:solidFill>
          </a:ln>
        </p:spPr>
      </p:pic>
      <p:pic>
        <p:nvPicPr>
          <p:cNvPr id="21" name="Obrázok 20"/>
          <p:cNvPicPr>
            <a:picLocks noChangeAspect="1"/>
          </p:cNvPicPr>
          <p:nvPr/>
        </p:nvPicPr>
        <p:blipFill rotWithShape="1">
          <a:blip r:embed="rId8" cstate="print">
            <a:extLst>
              <a:ext uri="{28A0092B-C50C-407E-A947-70E740481C1C}">
                <a14:useLocalDpi xmlns:a14="http://schemas.microsoft.com/office/drawing/2010/main" val="0"/>
              </a:ext>
            </a:extLst>
          </a:blip>
          <a:srcRect t="20334" r="12592"/>
          <a:stretch/>
        </p:blipFill>
        <p:spPr>
          <a:xfrm>
            <a:off x="137202" y="1882509"/>
            <a:ext cx="1565414" cy="1610593"/>
          </a:xfrm>
          <a:prstGeom prst="rect">
            <a:avLst/>
          </a:prstGeom>
          <a:ln>
            <a:solidFill>
              <a:schemeClr val="bg2">
                <a:lumMod val="75000"/>
              </a:schemeClr>
            </a:solidFill>
          </a:ln>
        </p:spPr>
      </p:pic>
      <p:sp>
        <p:nvSpPr>
          <p:cNvPr id="22" name="BlokTextu 21"/>
          <p:cNvSpPr txBox="1"/>
          <p:nvPr/>
        </p:nvSpPr>
        <p:spPr>
          <a:xfrm>
            <a:off x="4213263" y="5057777"/>
            <a:ext cx="292946" cy="307777"/>
          </a:xfrm>
          <a:prstGeom prst="rect">
            <a:avLst/>
          </a:prstGeom>
          <a:noFill/>
        </p:spPr>
        <p:txBody>
          <a:bodyPr wrap="square" rtlCol="0">
            <a:spAutoFit/>
          </a:bodyPr>
          <a:lstStyle/>
          <a:p>
            <a:r>
              <a:rPr lang="sk-SK" sz="1400" dirty="0" smtClean="0">
                <a:sym typeface="Wingdings" panose="05000000000000000000" pitchFamily="2" charset="2"/>
              </a:rPr>
              <a:t></a:t>
            </a:r>
            <a:endParaRPr lang="sk-SK" sz="1400" dirty="0"/>
          </a:p>
        </p:txBody>
      </p:sp>
      <p:sp>
        <p:nvSpPr>
          <p:cNvPr id="24" name="BlokTextu 23"/>
          <p:cNvSpPr txBox="1"/>
          <p:nvPr/>
        </p:nvSpPr>
        <p:spPr>
          <a:xfrm>
            <a:off x="1737365" y="6000681"/>
            <a:ext cx="943293" cy="307777"/>
          </a:xfrm>
          <a:prstGeom prst="rect">
            <a:avLst/>
          </a:prstGeom>
          <a:noFill/>
        </p:spPr>
        <p:txBody>
          <a:bodyPr wrap="square" rtlCol="0">
            <a:spAutoFit/>
          </a:bodyPr>
          <a:lstStyle/>
          <a:p>
            <a:r>
              <a:rPr lang="sk-SK" sz="1400" dirty="0" smtClean="0">
                <a:sym typeface="Wingdings" panose="05000000000000000000" pitchFamily="2" charset="2"/>
              </a:rPr>
              <a:t></a:t>
            </a:r>
            <a:endParaRPr lang="sk-SK" sz="1400" dirty="0"/>
          </a:p>
        </p:txBody>
      </p:sp>
    </p:spTree>
    <p:extLst>
      <p:ext uri="{BB962C8B-B14F-4D97-AF65-F5344CB8AC3E}">
        <p14:creationId xmlns:p14="http://schemas.microsoft.com/office/powerpoint/2010/main" val="2604742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1785543" y="390194"/>
            <a:ext cx="1291846" cy="317459"/>
          </a:xfrm>
          <a:prstGeom prst="rect">
            <a:avLst/>
          </a:prstGeom>
          <a:noFill/>
        </p:spPr>
        <p:txBody>
          <a:bodyPr wrap="square" rtlCol="0">
            <a:spAutoFit/>
          </a:bodyPr>
          <a:lstStyle/>
          <a:p>
            <a:r>
              <a:rPr lang="sk-SK" sz="1463" dirty="0"/>
              <a:t>Čím žije škola</a:t>
            </a:r>
          </a:p>
        </p:txBody>
      </p:sp>
      <p:sp>
        <p:nvSpPr>
          <p:cNvPr id="4" name="Obdĺžnik 3"/>
          <p:cNvSpPr/>
          <p:nvPr/>
        </p:nvSpPr>
        <p:spPr>
          <a:xfrm>
            <a:off x="75149" y="852990"/>
            <a:ext cx="4712634" cy="1442703"/>
          </a:xfrm>
          <a:prstGeom prst="rect">
            <a:avLst/>
          </a:prstGeom>
        </p:spPr>
        <p:txBody>
          <a:bodyPr wrap="square">
            <a:spAutoFit/>
          </a:bodyPr>
          <a:lstStyle/>
          <a:p>
            <a:pPr algn="just"/>
            <a:r>
              <a:rPr lang="sk-SK" sz="975" dirty="0">
                <a:latin typeface="Comic Sans MS" panose="030F0702030302020204" pitchFamily="66" charset="0"/>
                <a:cs typeface="Arial" panose="020B0604020202020204" pitchFamily="34" charset="0"/>
              </a:rPr>
              <a:t>Snahou našej školy je, aby sa žiaci počas celého školského roka aktívne zapájali do rôznych zaujímavých a prospešných aktivít. Popri učení sa vždy nájde čas na odreagovanie, relax a zábavu. Aj predchádzajúce mesiace boli nabité celou sériou podujatí. Dalo by sa povedať, že jedna školská akcia striedala druhú, takže na nudu sa vôbec nemôžeme sťažovať. Organizačne to mali na starosti členovia žiackeho parlamentu v spolupráci s učiteľmi 1. a 2. stupňa a na úspešnom priebehu sa podieľali samotní žiaci.  </a:t>
            </a:r>
          </a:p>
          <a:p>
            <a:endParaRPr lang="sk-SK" sz="975" dirty="0">
              <a:latin typeface="Comic Sans MS" panose="030F0702030302020204" pitchFamily="66" charset="0"/>
              <a:cs typeface="Arial" panose="020B0604020202020204" pitchFamily="34" charset="0"/>
            </a:endParaRPr>
          </a:p>
          <a:p>
            <a:r>
              <a:rPr lang="sk-SK" sz="975" dirty="0">
                <a:latin typeface="Comic Sans MS" panose="030F0702030302020204" pitchFamily="66" charset="0"/>
                <a:cs typeface="Arial" panose="020B0604020202020204" pitchFamily="34" charset="0"/>
              </a:rPr>
              <a:t>Ponúkame malé ohliadnutie:</a:t>
            </a:r>
          </a:p>
        </p:txBody>
      </p:sp>
      <p:sp>
        <p:nvSpPr>
          <p:cNvPr id="5" name="Obdĺžnik 4"/>
          <p:cNvSpPr/>
          <p:nvPr/>
        </p:nvSpPr>
        <p:spPr>
          <a:xfrm>
            <a:off x="7106" y="2567250"/>
            <a:ext cx="4236877" cy="842538"/>
          </a:xfrm>
          <a:prstGeom prst="rect">
            <a:avLst/>
          </a:prstGeom>
        </p:spPr>
        <p:txBody>
          <a:bodyPr wrap="square">
            <a:spAutoFit/>
          </a:bodyPr>
          <a:lstStyle/>
          <a:p>
            <a:r>
              <a:rPr lang="sk-SK" sz="975" b="1" dirty="0">
                <a:latin typeface="Comic Sans MS" panose="030F0702030302020204" pitchFamily="66" charset="0"/>
              </a:rPr>
              <a:t>Pasovačka prvákov</a:t>
            </a:r>
          </a:p>
          <a:p>
            <a:endParaRPr lang="sk-SK" sz="975" dirty="0">
              <a:latin typeface="Comic Sans MS" panose="030F0702030302020204" pitchFamily="66" charset="0"/>
            </a:endParaRPr>
          </a:p>
          <a:p>
            <a:r>
              <a:rPr lang="sk-SK" sz="975" dirty="0">
                <a:latin typeface="Comic Sans MS" panose="030F0702030302020204" pitchFamily="66" charset="0"/>
              </a:rPr>
              <a:t>Prváci  museli zvládnuť náročné úlohy, v ktorých preukázali </a:t>
            </a:r>
          </a:p>
          <a:p>
            <a:r>
              <a:rPr lang="sk-SK" sz="975" dirty="0">
                <a:latin typeface="Comic Sans MS" panose="030F0702030302020204" pitchFamily="66" charset="0"/>
              </a:rPr>
              <a:t>svoju šikovnosť, pozornosť, zručnosť a dôvtip.  Po slávnostnom sľube dostalo  37 prvákov  </a:t>
            </a:r>
            <a:r>
              <a:rPr lang="sk-SK" sz="975" dirty="0" err="1">
                <a:latin typeface="Comic Sans MS" panose="030F0702030302020204" pitchFamily="66" charset="0"/>
              </a:rPr>
              <a:t>pasovací</a:t>
            </a:r>
            <a:r>
              <a:rPr lang="sk-SK" sz="975" dirty="0">
                <a:latin typeface="Comic Sans MS" panose="030F0702030302020204" pitchFamily="66" charset="0"/>
              </a:rPr>
              <a:t> dekrét a sladkú odmenu.</a:t>
            </a:r>
          </a:p>
        </p:txBody>
      </p:sp>
      <p:sp>
        <p:nvSpPr>
          <p:cNvPr id="8" name="Obdĺžnik 7"/>
          <p:cNvSpPr/>
          <p:nvPr/>
        </p:nvSpPr>
        <p:spPr>
          <a:xfrm>
            <a:off x="1337659" y="3681345"/>
            <a:ext cx="3555789" cy="1142620"/>
          </a:xfrm>
          <a:prstGeom prst="rect">
            <a:avLst/>
          </a:prstGeom>
        </p:spPr>
        <p:txBody>
          <a:bodyPr wrap="square">
            <a:spAutoFit/>
          </a:bodyPr>
          <a:lstStyle/>
          <a:p>
            <a:r>
              <a:rPr lang="sk-SK" sz="975" b="1" dirty="0">
                <a:solidFill>
                  <a:srgbClr val="000000"/>
                </a:solidFill>
                <a:latin typeface="Comic Sans MS" panose="030F0702030302020204" pitchFamily="66" charset="0"/>
              </a:rPr>
              <a:t>Európsky deň jazykov</a:t>
            </a:r>
          </a:p>
          <a:p>
            <a:endParaRPr lang="sk-SK" sz="975" dirty="0">
              <a:solidFill>
                <a:srgbClr val="000000"/>
              </a:solidFill>
              <a:latin typeface="Comic Sans MS" panose="030F0702030302020204" pitchFamily="66" charset="0"/>
            </a:endParaRPr>
          </a:p>
          <a:p>
            <a:r>
              <a:rPr lang="sk-SK" sz="975" dirty="0">
                <a:solidFill>
                  <a:srgbClr val="000000"/>
                </a:solidFill>
                <a:latin typeface="Comic Sans MS" panose="030F0702030302020204" pitchFamily="66" charset="0"/>
              </a:rPr>
              <a:t>Toto podujatie má u nás dlhoročnú tradíciu a je venované cudzím jazykom. Všetci žiaci – od prváčikov po deviatakov - si potrebu učenia sa jazykov pripomenuli rôznymi hrami a aktivitami pripravenými vo všetkých troch jazykoch, ktoré sa v našej škole vyučujú – v anglickom, nemeckom i ruskom.</a:t>
            </a:r>
            <a:r>
              <a:rPr lang="sk-SK" sz="975" dirty="0">
                <a:solidFill>
                  <a:srgbClr val="616161"/>
                </a:solidFill>
                <a:latin typeface="Comic Sans MS" panose="030F0702030302020204" pitchFamily="66" charset="0"/>
              </a:rPr>
              <a:t> </a:t>
            </a:r>
            <a:endParaRPr lang="sk-SK" sz="975" dirty="0">
              <a:latin typeface="Comic Sans MS" panose="030F0702030302020204" pitchFamily="66" charset="0"/>
            </a:endParaRPr>
          </a:p>
        </p:txBody>
      </p:sp>
      <p:sp>
        <p:nvSpPr>
          <p:cNvPr id="11" name="Obdĺžnik 10"/>
          <p:cNvSpPr/>
          <p:nvPr/>
        </p:nvSpPr>
        <p:spPr>
          <a:xfrm>
            <a:off x="75148" y="5034004"/>
            <a:ext cx="3679132" cy="992579"/>
          </a:xfrm>
          <a:prstGeom prst="rect">
            <a:avLst/>
          </a:prstGeom>
        </p:spPr>
        <p:txBody>
          <a:bodyPr wrap="square">
            <a:spAutoFit/>
          </a:bodyPr>
          <a:lstStyle/>
          <a:p>
            <a:r>
              <a:rPr lang="sk-SK" sz="975" b="1" dirty="0">
                <a:latin typeface="Comic Sans MS" panose="030F0702030302020204" pitchFamily="66" charset="0"/>
              </a:rPr>
              <a:t>Záleží nám na životnom prostredí</a:t>
            </a:r>
          </a:p>
          <a:p>
            <a:endParaRPr lang="sk-SK" sz="975" dirty="0">
              <a:latin typeface="Comic Sans MS" panose="030F0702030302020204" pitchFamily="66" charset="0"/>
            </a:endParaRPr>
          </a:p>
          <a:p>
            <a:r>
              <a:rPr lang="sk-SK" sz="975" dirty="0">
                <a:latin typeface="Comic Sans MS" panose="030F0702030302020204" pitchFamily="66" charset="0"/>
              </a:rPr>
              <a:t>Začiatkom októbra sa žiaci krúžku </a:t>
            </a:r>
            <a:r>
              <a:rPr lang="sk-SK" sz="975" dirty="0" err="1">
                <a:latin typeface="Comic Sans MS" panose="030F0702030302020204" pitchFamily="66" charset="0"/>
              </a:rPr>
              <a:t>Bioklub</a:t>
            </a:r>
            <a:r>
              <a:rPr lang="sk-SK" sz="975" dirty="0">
                <a:latin typeface="Comic Sans MS" panose="030F0702030302020204" pitchFamily="66" charset="0"/>
              </a:rPr>
              <a:t> rozhodli vyčistiť od odpadkov okolie altánkov a studničky v rekreačnej oblasti </a:t>
            </a:r>
            <a:r>
              <a:rPr lang="sk-SK" sz="975" dirty="0" err="1">
                <a:latin typeface="Comic Sans MS" panose="030F0702030302020204" pitchFamily="66" charset="0"/>
              </a:rPr>
              <a:t>Danova</a:t>
            </a:r>
            <a:r>
              <a:rPr lang="sk-SK" sz="975" dirty="0">
                <a:latin typeface="Comic Sans MS" panose="030F0702030302020204" pitchFamily="66" charset="0"/>
              </a:rPr>
              <a:t>. Deti nazbierali neuveriteľných 6 vriec odpadkov, čo je na zamyslenie sa nad správaním ľudí voči prírode.</a:t>
            </a:r>
          </a:p>
        </p:txBody>
      </p:sp>
      <p:pic>
        <p:nvPicPr>
          <p:cNvPr id="12" name="Obrázok 11"/>
          <p:cNvPicPr>
            <a:picLocks noChangeAspect="1"/>
          </p:cNvPicPr>
          <p:nvPr/>
        </p:nvPicPr>
        <p:blipFill>
          <a:blip r:embed="rId2"/>
          <a:stretch>
            <a:fillRect/>
          </a:stretch>
        </p:blipFill>
        <p:spPr>
          <a:xfrm>
            <a:off x="3732541" y="4975316"/>
            <a:ext cx="1136601" cy="1198471"/>
          </a:xfrm>
          <a:prstGeom prst="rect">
            <a:avLst/>
          </a:prstGeom>
          <a:ln>
            <a:solidFill>
              <a:srgbClr val="FF3399"/>
            </a:solidFill>
          </a:ln>
        </p:spPr>
      </p:pic>
      <p:sp>
        <p:nvSpPr>
          <p:cNvPr id="9" name="BlokTextu 8"/>
          <p:cNvSpPr txBox="1"/>
          <p:nvPr/>
        </p:nvSpPr>
        <p:spPr>
          <a:xfrm>
            <a:off x="2125545" y="78399"/>
            <a:ext cx="611842" cy="242374"/>
          </a:xfrm>
          <a:prstGeom prst="rect">
            <a:avLst/>
          </a:prstGeom>
          <a:noFill/>
        </p:spPr>
        <p:txBody>
          <a:bodyPr wrap="square" rtlCol="0">
            <a:spAutoFit/>
          </a:bodyPr>
          <a:lstStyle/>
          <a:p>
            <a:r>
              <a:rPr lang="sk-SK" sz="975" dirty="0"/>
              <a:t>- 6 -</a:t>
            </a:r>
          </a:p>
        </p:txBody>
      </p:sp>
      <p:sp>
        <p:nvSpPr>
          <p:cNvPr id="13" name="BlokTextu 12"/>
          <p:cNvSpPr txBox="1"/>
          <p:nvPr/>
        </p:nvSpPr>
        <p:spPr>
          <a:xfrm>
            <a:off x="7142797" y="199586"/>
            <a:ext cx="722240" cy="242374"/>
          </a:xfrm>
          <a:prstGeom prst="rect">
            <a:avLst/>
          </a:prstGeom>
          <a:noFill/>
        </p:spPr>
        <p:txBody>
          <a:bodyPr wrap="square" rtlCol="0">
            <a:spAutoFit/>
          </a:bodyPr>
          <a:lstStyle/>
          <a:p>
            <a:r>
              <a:rPr lang="sk-SK" sz="975" dirty="0"/>
              <a:t>- 11 -</a:t>
            </a:r>
          </a:p>
        </p:txBody>
      </p:sp>
      <p:sp>
        <p:nvSpPr>
          <p:cNvPr id="14" name="Obdĺžnik 13"/>
          <p:cNvSpPr/>
          <p:nvPr/>
        </p:nvSpPr>
        <p:spPr>
          <a:xfrm>
            <a:off x="5101834" y="668340"/>
            <a:ext cx="4804165" cy="6026009"/>
          </a:xfrm>
          <a:prstGeom prst="rect">
            <a:avLst/>
          </a:prstGeom>
        </p:spPr>
        <p:txBody>
          <a:bodyPr wrap="square">
            <a:spAutoFit/>
          </a:bodyPr>
          <a:lstStyle/>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Prišli Vianoce – čas, kedy by nikto nemal byť sám, a navyše hladný a uzimený. Pán Veselý, teda teraz už „Smutný“ sa zohrieval v opustenom dome a sníval o víle, ktorá by mu pomohla. Našťastie v meste bola skupina ľudí, ktorým nebol ľahostajný osud takýchto spoločenských vydedencov. Vyhľadali ho a zaviedli do charitatívneho centra. Poumýval sa, dostal čisté oblečenie a na stole ho čakala chutná kapustnica s chlebom. Veď boli Vianoce. To jedlo mu vyčarilo blažený úsmev na tvári, Ako keby nič lepšie predtým nejedol. Keď bol tanier prázdny, povedal: „Priletela ku mne nebeská víla, ktorá mi pomohla spoznať kúzlo dobrého jedla. Keď som sa jej chcel poďakovať, zrazu jej nebolo. Odletela. Všetci sa nechápavo pozerali a netušili, čo hovorí. Aká víla? Prečo odletela?</a:t>
            </a:r>
            <a:endParaRPr lang="sk-SK" sz="105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Zima sa skončila a vďaka dobrým ľuďom sa pán Veselý opäť postavil na vlastné nohy. Uvedomil si skutočné hodnoty života. Pochopil, že to nie je bohatstvo, prepych a povýšenectvo, ale skromnosť, poctivosť, priateľstvo a láska. A prečo tá víla odletela? Lebo zistila, že je v ňom dostatok viery a sily, aby sa zmenil. </a:t>
            </a:r>
            <a:endParaRPr lang="sk-SK" sz="105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Tak ako slnko vychádza a zapadá a strieda sa deň s nocou, tak sa aj ľudské šťastie dokáže rýchlo zvrtnúť a zmeniť sa na nešťastie. Je však dobre, že aj reálny život sa občas dokáže zmeniť na rozprávkový príbeh so šťastným koncom. A čo je dôležité, že ľudia si z neho môžu zobrať ponaučenie. Kúzlo toho príbehu je rozprávkovo čarovné. Človek si má vážiť aj obyčajný kúsok chleba, ktorý nasýti a drží pri živote. Len nech je každodenný a nech nikdy nikomu nechýba.  </a:t>
            </a:r>
            <a:endParaRPr lang="sk-SK" sz="105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Poznáme však aj iný rozmer ľudského bytia ukrytého v tvrdení, že nielen chlebom </a:t>
            </a:r>
            <a:r>
              <a:rPr lang="sk-SK" sz="1050" dirty="0" smtClean="0">
                <a:latin typeface="Times New Roman" panose="02020603050405020304" pitchFamily="18" charset="0"/>
                <a:ea typeface="Calibri" panose="020F0502020204030204" pitchFamily="34" charset="0"/>
                <a:cs typeface="Times New Roman" panose="02020603050405020304" pitchFamily="18" charset="0"/>
              </a:rPr>
              <a:t> je   </a:t>
            </a:r>
            <a:r>
              <a:rPr lang="sk-SK" sz="1050" dirty="0">
                <a:latin typeface="Times New Roman" panose="02020603050405020304" pitchFamily="18" charset="0"/>
                <a:ea typeface="Calibri" panose="020F0502020204030204" pitchFamily="34" charset="0"/>
                <a:cs typeface="Times New Roman" panose="02020603050405020304" pitchFamily="18" charset="0"/>
              </a:rPr>
              <a:t>človek živý. Ale to je už iný príbeh.  </a:t>
            </a: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Anna </a:t>
            </a:r>
            <a:r>
              <a:rPr lang="sk-SK" sz="1050" dirty="0" err="1">
                <a:latin typeface="Times New Roman" panose="02020603050405020304" pitchFamily="18" charset="0"/>
                <a:ea typeface="Calibri" panose="020F0502020204030204" pitchFamily="34" charset="0"/>
                <a:cs typeface="Times New Roman" panose="02020603050405020304" pitchFamily="18" charset="0"/>
              </a:rPr>
              <a:t>Tarčová</a:t>
            </a:r>
            <a:r>
              <a:rPr lang="sk-SK" sz="1050" dirty="0">
                <a:latin typeface="Times New Roman" panose="02020603050405020304" pitchFamily="18" charset="0"/>
                <a:ea typeface="Calibri" panose="020F0502020204030204" pitchFamily="34" charset="0"/>
                <a:cs typeface="Times New Roman" panose="02020603050405020304" pitchFamily="18" charset="0"/>
              </a:rPr>
              <a:t>, 8.A</a:t>
            </a:r>
          </a:p>
        </p:txBody>
      </p:sp>
      <p:pic>
        <p:nvPicPr>
          <p:cNvPr id="15" name="Obrázok 14"/>
          <p:cNvPicPr>
            <a:picLocks noChangeAspect="1"/>
          </p:cNvPicPr>
          <p:nvPr/>
        </p:nvPicPr>
        <p:blipFill rotWithShape="1">
          <a:blip r:embed="rId3" cstate="print">
            <a:extLst>
              <a:ext uri="{28A0092B-C50C-407E-A947-70E740481C1C}">
                <a14:useLocalDpi xmlns:a14="http://schemas.microsoft.com/office/drawing/2010/main" val="0"/>
              </a:ext>
            </a:extLst>
          </a:blip>
          <a:srcRect l="8594" r="19920" b="13934"/>
          <a:stretch/>
        </p:blipFill>
        <p:spPr>
          <a:xfrm>
            <a:off x="3732541" y="2416397"/>
            <a:ext cx="1074895" cy="1115898"/>
          </a:xfrm>
          <a:prstGeom prst="rect">
            <a:avLst/>
          </a:prstGeom>
          <a:ln>
            <a:solidFill>
              <a:srgbClr val="009999"/>
            </a:solidFill>
          </a:ln>
        </p:spPr>
      </p:pic>
      <p:pic>
        <p:nvPicPr>
          <p:cNvPr id="16" name="Obrázok 15"/>
          <p:cNvPicPr>
            <a:picLocks noChangeAspect="1"/>
          </p:cNvPicPr>
          <p:nvPr/>
        </p:nvPicPr>
        <p:blipFill rotWithShape="1">
          <a:blip r:embed="rId4" cstate="print">
            <a:extLst>
              <a:ext uri="{28A0092B-C50C-407E-A947-70E740481C1C}">
                <a14:useLocalDpi xmlns:a14="http://schemas.microsoft.com/office/drawing/2010/main" val="0"/>
              </a:ext>
            </a:extLst>
          </a:blip>
          <a:srcRect l="7289" t="7883" r="5165" b="4428"/>
          <a:stretch/>
        </p:blipFill>
        <p:spPr>
          <a:xfrm>
            <a:off x="34332" y="3814756"/>
            <a:ext cx="1319318" cy="991097"/>
          </a:xfrm>
          <a:prstGeom prst="rect">
            <a:avLst/>
          </a:prstGeom>
          <a:ln>
            <a:solidFill>
              <a:srgbClr val="CC00FF"/>
            </a:solidFill>
          </a:ln>
        </p:spPr>
      </p:pic>
    </p:spTree>
    <p:extLst>
      <p:ext uri="{BB962C8B-B14F-4D97-AF65-F5344CB8AC3E}">
        <p14:creationId xmlns:p14="http://schemas.microsoft.com/office/powerpoint/2010/main" val="3106040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lokTextu 1"/>
          <p:cNvSpPr txBox="1"/>
          <p:nvPr/>
        </p:nvSpPr>
        <p:spPr>
          <a:xfrm>
            <a:off x="6752582" y="240038"/>
            <a:ext cx="1199431" cy="317459"/>
          </a:xfrm>
          <a:prstGeom prst="rect">
            <a:avLst/>
          </a:prstGeom>
          <a:noFill/>
        </p:spPr>
        <p:txBody>
          <a:bodyPr wrap="none" rtlCol="0">
            <a:spAutoFit/>
          </a:bodyPr>
          <a:lstStyle/>
          <a:p>
            <a:r>
              <a:rPr lang="sk-SK" sz="1463" dirty="0"/>
              <a:t>Čím žije škola</a:t>
            </a:r>
          </a:p>
        </p:txBody>
      </p:sp>
      <p:sp>
        <p:nvSpPr>
          <p:cNvPr id="3" name="Obdĺžnik 2"/>
          <p:cNvSpPr/>
          <p:nvPr/>
        </p:nvSpPr>
        <p:spPr>
          <a:xfrm>
            <a:off x="8699307" y="728679"/>
            <a:ext cx="2085925" cy="298736"/>
          </a:xfrm>
          <a:prstGeom prst="rect">
            <a:avLst/>
          </a:prstGeom>
        </p:spPr>
        <p:txBody>
          <a:bodyPr wrap="square">
            <a:spAutoFit/>
          </a:bodyPr>
          <a:lstStyle/>
          <a:p>
            <a:pPr algn="just">
              <a:lnSpc>
                <a:spcPct val="150000"/>
              </a:lnSpc>
              <a:spcAft>
                <a:spcPts val="650"/>
              </a:spcAft>
            </a:pPr>
            <a:r>
              <a:rPr lang="sk-SK" sz="894" dirty="0">
                <a:latin typeface="Times New Roman" panose="02020603050405020304" pitchFamily="18" charset="0"/>
                <a:ea typeface="Calibri" panose="020F0502020204030204" pitchFamily="34" charset="0"/>
                <a:cs typeface="Times New Roman" panose="02020603050405020304" pitchFamily="18" charset="0"/>
              </a:rPr>
              <a:t>              </a:t>
            </a:r>
            <a:endParaRPr lang="sk-SK" sz="894"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Obdĺžnik 3"/>
          <p:cNvSpPr/>
          <p:nvPr/>
        </p:nvSpPr>
        <p:spPr>
          <a:xfrm>
            <a:off x="5240788" y="6214119"/>
            <a:ext cx="4474963" cy="367537"/>
          </a:xfrm>
          <a:prstGeom prst="rect">
            <a:avLst/>
          </a:prstGeom>
          <a:ln>
            <a:solidFill>
              <a:schemeClr val="accent2">
                <a:lumMod val="40000"/>
                <a:lumOff val="60000"/>
              </a:schemeClr>
            </a:solidFill>
          </a:ln>
        </p:spPr>
        <p:txBody>
          <a:bodyPr wrap="square">
            <a:spAutoFit/>
          </a:bodyPr>
          <a:lstStyle/>
          <a:p>
            <a:r>
              <a:rPr lang="sk-SK" sz="894" dirty="0">
                <a:latin typeface="Arial" panose="020B0604020202020204" pitchFamily="34" charset="0"/>
                <a:cs typeface="Arial" panose="020B0604020202020204" pitchFamily="34" charset="0"/>
              </a:rPr>
              <a:t>O priebehu jednotlivých udalostí vás informujeme priebežne na školskej webovej </a:t>
            </a:r>
          </a:p>
          <a:p>
            <a:r>
              <a:rPr lang="sk-SK" sz="894" dirty="0">
                <a:latin typeface="Arial" panose="020B0604020202020204" pitchFamily="34" charset="0"/>
                <a:cs typeface="Arial" panose="020B0604020202020204" pitchFamily="34" charset="0"/>
              </a:rPr>
              <a:t> a </a:t>
            </a:r>
            <a:r>
              <a:rPr lang="sk-SK" sz="894" dirty="0" err="1">
                <a:latin typeface="Arial" panose="020B0604020202020204" pitchFamily="34" charset="0"/>
                <a:cs typeface="Arial" panose="020B0604020202020204" pitchFamily="34" charset="0"/>
              </a:rPr>
              <a:t>facebookovej</a:t>
            </a:r>
            <a:r>
              <a:rPr lang="sk-SK" sz="894" dirty="0">
                <a:latin typeface="Arial" panose="020B0604020202020204" pitchFamily="34" charset="0"/>
                <a:cs typeface="Arial" panose="020B0604020202020204" pitchFamily="34" charset="0"/>
              </a:rPr>
              <a:t> stránke. Sledujte nás, píšte, zdieľajte! </a:t>
            </a:r>
            <a:r>
              <a:rPr lang="sk-SK" sz="894" dirty="0" smtClean="0">
                <a:latin typeface="Arial" panose="020B0604020202020204" pitchFamily="34" charset="0"/>
                <a:cs typeface="Arial" panose="020B0604020202020204" pitchFamily="34" charset="0"/>
              </a:rPr>
              <a:t>  Ďakujeme</a:t>
            </a:r>
            <a:r>
              <a:rPr lang="sk-SK" sz="894" dirty="0">
                <a:latin typeface="Arial" panose="020B0604020202020204" pitchFamily="34" charset="0"/>
                <a:cs typeface="Arial" panose="020B0604020202020204" pitchFamily="34" charset="0"/>
              </a:rPr>
              <a:t>.</a:t>
            </a:r>
            <a:endParaRPr lang="sk-SK" sz="894" dirty="0"/>
          </a:p>
        </p:txBody>
      </p:sp>
      <p:sp>
        <p:nvSpPr>
          <p:cNvPr id="5" name="Obdĺžnik 4"/>
          <p:cNvSpPr/>
          <p:nvPr/>
        </p:nvSpPr>
        <p:spPr>
          <a:xfrm>
            <a:off x="5097781" y="3099764"/>
            <a:ext cx="3466805" cy="1297215"/>
          </a:xfrm>
          <a:prstGeom prst="rect">
            <a:avLst/>
          </a:prstGeom>
        </p:spPr>
        <p:txBody>
          <a:bodyPr wrap="square">
            <a:spAutoFit/>
          </a:bodyPr>
          <a:lstStyle/>
          <a:p>
            <a:pPr>
              <a:lnSpc>
                <a:spcPct val="107000"/>
              </a:lnSpc>
              <a:spcAft>
                <a:spcPts val="650"/>
              </a:spcAft>
            </a:pPr>
            <a:r>
              <a:rPr lang="sk-SK" sz="975" b="1" dirty="0">
                <a:latin typeface="Comic Sans MS" panose="030F0702030302020204" pitchFamily="66" charset="0"/>
                <a:ea typeface="Calibri" panose="020F0502020204030204" pitchFamily="34" charset="0"/>
                <a:cs typeface="Times New Roman" panose="02020603050405020304" pitchFamily="18" charset="0"/>
              </a:rPr>
              <a:t>Športová </a:t>
            </a:r>
            <a:r>
              <a:rPr lang="sk-SK" sz="975" b="1" dirty="0" smtClean="0">
                <a:latin typeface="Comic Sans MS" panose="030F0702030302020204" pitchFamily="66" charset="0"/>
                <a:ea typeface="Calibri" panose="020F0502020204030204" pitchFamily="34" charset="0"/>
                <a:cs typeface="Times New Roman" panose="02020603050405020304" pitchFamily="18" charset="0"/>
              </a:rPr>
              <a:t>show</a:t>
            </a:r>
          </a:p>
          <a:p>
            <a:pPr algn="just">
              <a:lnSpc>
                <a:spcPct val="107000"/>
              </a:lnSpc>
              <a:spcAft>
                <a:spcPts val="650"/>
              </a:spcAft>
            </a:pPr>
            <a:r>
              <a:rPr lang="sk-SK" sz="975" dirty="0" smtClean="0">
                <a:latin typeface="Comic Sans MS" panose="030F0702030302020204" pitchFamily="66" charset="0"/>
                <a:ea typeface="Calibri" panose="020F0502020204030204" pitchFamily="34" charset="0"/>
                <a:cs typeface="Times New Roman" panose="02020603050405020304" pitchFamily="18" charset="0"/>
              </a:rPr>
              <a:t>V </a:t>
            </a:r>
            <a:r>
              <a:rPr lang="sk-SK" sz="975" dirty="0">
                <a:latin typeface="Comic Sans MS" panose="030F0702030302020204" pitchFamily="66" charset="0"/>
                <a:ea typeface="Calibri" panose="020F0502020204030204" pitchFamily="34" charset="0"/>
                <a:cs typeface="Times New Roman" panose="02020603050405020304" pitchFamily="18" charset="0"/>
              </a:rPr>
              <a:t>novembri zavítali do našej školy traja športovci z Košíc, ktorí vystupujú pod názvom </a:t>
            </a:r>
            <a:r>
              <a:rPr lang="sk-SK" sz="975" dirty="0" err="1">
                <a:latin typeface="Comic Sans MS" panose="030F0702030302020204" pitchFamily="66" charset="0"/>
                <a:ea typeface="Calibri" panose="020F0502020204030204" pitchFamily="34" charset="0"/>
                <a:cs typeface="Times New Roman" panose="02020603050405020304" pitchFamily="18" charset="0"/>
              </a:rPr>
              <a:t>Hands</a:t>
            </a:r>
            <a:r>
              <a:rPr lang="sk-SK" sz="975" dirty="0">
                <a:latin typeface="Comic Sans MS" panose="030F0702030302020204" pitchFamily="66" charset="0"/>
                <a:ea typeface="Calibri" panose="020F0502020204030204" pitchFamily="34" charset="0"/>
                <a:cs typeface="Times New Roman" panose="02020603050405020304" pitchFamily="18" charset="0"/>
              </a:rPr>
              <a:t> </a:t>
            </a:r>
            <a:r>
              <a:rPr lang="sk-SK" sz="975" dirty="0" err="1" smtClean="0">
                <a:latin typeface="Comic Sans MS" panose="030F0702030302020204" pitchFamily="66" charset="0"/>
                <a:ea typeface="Calibri" panose="020F0502020204030204" pitchFamily="34" charset="0"/>
                <a:cs typeface="Times New Roman" panose="02020603050405020304" pitchFamily="18" charset="0"/>
              </a:rPr>
              <a:t>up</a:t>
            </a:r>
            <a:r>
              <a:rPr lang="sk-SK" sz="975" dirty="0" smtClean="0">
                <a:latin typeface="Comic Sans MS" panose="030F0702030302020204" pitchFamily="66" charset="0"/>
                <a:ea typeface="Calibri" panose="020F0502020204030204" pitchFamily="34" charset="0"/>
                <a:cs typeface="Times New Roman" panose="02020603050405020304" pitchFamily="18" charset="0"/>
              </a:rPr>
              <a:t> </a:t>
            </a:r>
            <a:r>
              <a:rPr lang="sk-SK" sz="975" dirty="0" err="1" smtClean="0">
                <a:latin typeface="Comic Sans MS" panose="030F0702030302020204" pitchFamily="66" charset="0"/>
                <a:ea typeface="Calibri" panose="020F0502020204030204" pitchFamily="34" charset="0"/>
                <a:cs typeface="Times New Roman" panose="02020603050405020304" pitchFamily="18" charset="0"/>
              </a:rPr>
              <a:t>crew</a:t>
            </a:r>
            <a:r>
              <a:rPr lang="sk-SK" sz="975" dirty="0" smtClean="0">
                <a:latin typeface="Comic Sans MS" panose="030F0702030302020204" pitchFamily="66" charset="0"/>
                <a:ea typeface="Calibri" panose="020F0502020204030204" pitchFamily="34" charset="0"/>
                <a:cs typeface="Times New Roman" panose="02020603050405020304" pitchFamily="18" charset="0"/>
              </a:rPr>
              <a:t>. </a:t>
            </a:r>
            <a:r>
              <a:rPr lang="sk-SK" sz="975" dirty="0">
                <a:latin typeface="Comic Sans MS" panose="030F0702030302020204" pitchFamily="66" charset="0"/>
                <a:ea typeface="Calibri" panose="020F0502020204030204" pitchFamily="34" charset="0"/>
                <a:cs typeface="Times New Roman" panose="02020603050405020304" pitchFamily="18" charset="0"/>
              </a:rPr>
              <a:t>Pripravili pre žiakov sériu ukážok z </a:t>
            </a:r>
            <a:r>
              <a:rPr lang="sk-SK" sz="975" dirty="0" err="1">
                <a:latin typeface="Comic Sans MS" panose="030F0702030302020204" pitchFamily="66" charset="0"/>
                <a:ea typeface="Calibri" panose="020F0502020204030204" pitchFamily="34" charset="0"/>
                <a:cs typeface="Times New Roman" panose="02020603050405020304" pitchFamily="18" charset="0"/>
              </a:rPr>
              <a:t>free</a:t>
            </a:r>
            <a:r>
              <a:rPr lang="sk-SK" sz="975" dirty="0">
                <a:latin typeface="Comic Sans MS" panose="030F0702030302020204" pitchFamily="66" charset="0"/>
                <a:ea typeface="Calibri" panose="020F0502020204030204" pitchFamily="34" charset="0"/>
                <a:cs typeface="Times New Roman" panose="02020603050405020304" pitchFamily="18" charset="0"/>
              </a:rPr>
              <a:t> </a:t>
            </a:r>
            <a:r>
              <a:rPr lang="sk-SK" sz="975" dirty="0" err="1">
                <a:latin typeface="Comic Sans MS" panose="030F0702030302020204" pitchFamily="66" charset="0"/>
                <a:ea typeface="Calibri" panose="020F0502020204030204" pitchFamily="34" charset="0"/>
                <a:cs typeface="Times New Roman" panose="02020603050405020304" pitchFamily="18" charset="0"/>
              </a:rPr>
              <a:t>style</a:t>
            </a:r>
            <a:r>
              <a:rPr lang="sk-SK" sz="975" dirty="0">
                <a:latin typeface="Comic Sans MS" panose="030F0702030302020204" pitchFamily="66" charset="0"/>
                <a:ea typeface="Calibri" panose="020F0502020204030204" pitchFamily="34" charset="0"/>
                <a:cs typeface="Times New Roman" panose="02020603050405020304" pitchFamily="18" charset="0"/>
              </a:rPr>
              <a:t>-futbalu a </a:t>
            </a:r>
            <a:r>
              <a:rPr lang="sk-SK" sz="975" dirty="0" err="1">
                <a:latin typeface="Comic Sans MS" panose="030F0702030302020204" pitchFamily="66" charset="0"/>
                <a:ea typeface="Calibri" panose="020F0502020204030204" pitchFamily="34" charset="0"/>
                <a:cs typeface="Times New Roman" panose="02020603050405020304" pitchFamily="18" charset="0"/>
              </a:rPr>
              <a:t>free</a:t>
            </a:r>
            <a:r>
              <a:rPr lang="sk-SK" sz="975" dirty="0">
                <a:latin typeface="Comic Sans MS" panose="030F0702030302020204" pitchFamily="66" charset="0"/>
                <a:ea typeface="Calibri" panose="020F0502020204030204" pitchFamily="34" charset="0"/>
                <a:cs typeface="Times New Roman" panose="02020603050405020304" pitchFamily="18" charset="0"/>
              </a:rPr>
              <a:t> </a:t>
            </a:r>
            <a:r>
              <a:rPr lang="sk-SK" sz="975" dirty="0" err="1">
                <a:latin typeface="Comic Sans MS" panose="030F0702030302020204" pitchFamily="66" charset="0"/>
                <a:ea typeface="Calibri" panose="020F0502020204030204" pitchFamily="34" charset="0"/>
                <a:cs typeface="Times New Roman" panose="02020603050405020304" pitchFamily="18" charset="0"/>
              </a:rPr>
              <a:t>style</a:t>
            </a:r>
            <a:r>
              <a:rPr lang="sk-SK" sz="975" dirty="0">
                <a:latin typeface="Comic Sans MS" panose="030F0702030302020204" pitchFamily="66" charset="0"/>
                <a:ea typeface="Calibri" panose="020F0502020204030204" pitchFamily="34" charset="0"/>
                <a:cs typeface="Times New Roman" panose="02020603050405020304" pitchFamily="18" charset="0"/>
              </a:rPr>
              <a:t>-basketbalu. Program zahŕňal nielen majstrovské kúsky v žonglovaní s loptami, ale aj aktivity, do ktorých sa ochotne zapojili viacerí žiaci. </a:t>
            </a:r>
            <a:endParaRPr lang="sk-SK" sz="975" dirty="0">
              <a:latin typeface="Comic Sans MS" panose="030F0702030302020204" pitchFamily="66" charset="0"/>
            </a:endParaRPr>
          </a:p>
        </p:txBody>
      </p:sp>
      <p:sp>
        <p:nvSpPr>
          <p:cNvPr id="6" name="BlokTextu 5"/>
          <p:cNvSpPr txBox="1"/>
          <p:nvPr/>
        </p:nvSpPr>
        <p:spPr>
          <a:xfrm>
            <a:off x="5156786" y="4449731"/>
            <a:ext cx="3291993" cy="392415"/>
          </a:xfrm>
          <a:prstGeom prst="rect">
            <a:avLst/>
          </a:prstGeom>
          <a:noFill/>
        </p:spPr>
        <p:txBody>
          <a:bodyPr wrap="square" rtlCol="0">
            <a:spAutoFit/>
          </a:bodyPr>
          <a:lstStyle/>
          <a:p>
            <a:r>
              <a:rPr lang="sk-SK" sz="975" b="1" dirty="0">
                <a:latin typeface="Comic Sans MS" panose="030F0702030302020204" pitchFamily="66" charset="0"/>
              </a:rPr>
              <a:t>Návšteva hokejového zápasu</a:t>
            </a:r>
            <a:endParaRPr lang="sk-SK" sz="975" dirty="0">
              <a:latin typeface="Comic Sans MS" panose="030F0702030302020204" pitchFamily="66" charset="0"/>
            </a:endParaRPr>
          </a:p>
          <a:p>
            <a:r>
              <a:rPr lang="sk-SK" sz="975" dirty="0">
                <a:latin typeface="Comic Sans MS" panose="030F0702030302020204" pitchFamily="66" charset="0"/>
              </a:rPr>
              <a:t>Fandili sme HC Košice, ktoré vyhrali nad HC Detva </a:t>
            </a:r>
            <a:r>
              <a:rPr lang="sk-SK" sz="975" dirty="0" smtClean="0">
                <a:latin typeface="Comic Sans MS" panose="030F0702030302020204" pitchFamily="66" charset="0"/>
              </a:rPr>
              <a:t>7:1</a:t>
            </a:r>
            <a:endParaRPr lang="sk-SK" sz="975" dirty="0">
              <a:latin typeface="Comic Sans MS" panose="030F0702030302020204" pitchFamily="66" charset="0"/>
            </a:endParaRPr>
          </a:p>
        </p:txBody>
      </p:sp>
      <p:sp>
        <p:nvSpPr>
          <p:cNvPr id="7" name="BlokTextu 6"/>
          <p:cNvSpPr txBox="1"/>
          <p:nvPr/>
        </p:nvSpPr>
        <p:spPr>
          <a:xfrm>
            <a:off x="5156786" y="4946404"/>
            <a:ext cx="3359796" cy="392415"/>
          </a:xfrm>
          <a:prstGeom prst="rect">
            <a:avLst/>
          </a:prstGeom>
          <a:noFill/>
        </p:spPr>
        <p:txBody>
          <a:bodyPr wrap="square" rtlCol="0">
            <a:spAutoFit/>
          </a:bodyPr>
          <a:lstStyle/>
          <a:p>
            <a:r>
              <a:rPr lang="sk-SK" sz="975" b="1" dirty="0">
                <a:latin typeface="Comic Sans MS" panose="030F0702030302020204" pitchFamily="66" charset="0"/>
              </a:rPr>
              <a:t>A ešte sa nám tu zmestí Mikulášska nádielka v škole</a:t>
            </a:r>
          </a:p>
        </p:txBody>
      </p:sp>
      <p:sp>
        <p:nvSpPr>
          <p:cNvPr id="8" name="Obdĺžnik 7"/>
          <p:cNvSpPr/>
          <p:nvPr/>
        </p:nvSpPr>
        <p:spPr>
          <a:xfrm>
            <a:off x="4988845" y="522023"/>
            <a:ext cx="4726906" cy="1292662"/>
          </a:xfrm>
          <a:prstGeom prst="rect">
            <a:avLst/>
          </a:prstGeom>
        </p:spPr>
        <p:txBody>
          <a:bodyPr wrap="square">
            <a:spAutoFit/>
          </a:bodyPr>
          <a:lstStyle/>
          <a:p>
            <a:pPr algn="just"/>
            <a:r>
              <a:rPr lang="sk-SK" sz="975" b="1" dirty="0">
                <a:latin typeface="Comic Sans MS" panose="030F0702030302020204" pitchFamily="66" charset="0"/>
                <a:ea typeface="Calibri" panose="020F0502020204030204" pitchFamily="34" charset="0"/>
                <a:cs typeface="Times New Roman" panose="02020603050405020304" pitchFamily="18" charset="0"/>
              </a:rPr>
              <a:t>Hovorme o jedle</a:t>
            </a:r>
          </a:p>
          <a:p>
            <a:pPr algn="just"/>
            <a:r>
              <a:rPr lang="sk-SK" sz="975" dirty="0">
                <a:latin typeface="Comic Sans MS" panose="030F0702030302020204" pitchFamily="66" charset="0"/>
                <a:ea typeface="Calibri" panose="020F0502020204030204" pitchFamily="34" charset="0"/>
                <a:cs typeface="Times New Roman" panose="02020603050405020304" pitchFamily="18" charset="0"/>
              </a:rPr>
              <a:t>Október bol nabitý celou sériou podujatí, ktoré majú spoločného menovateľa a tým je ZDRAVÁ VÝŽIVA. Už po štvrtýkrát sme sa prihlásili do projektu Hovorme o jedle. Našou úlohou bolo vymyslieť, zrealizovať a zdokumentovať podujatia na vybrané témy. A tak dievčatá piekli chlieb pre celú školu a pripravili zdravé </a:t>
            </a:r>
            <a:r>
              <a:rPr lang="sk-SK" sz="975" dirty="0" err="1">
                <a:latin typeface="Comic Sans MS" panose="030F0702030302020204" pitchFamily="66" charset="0"/>
                <a:ea typeface="Calibri" panose="020F0502020204030204" pitchFamily="34" charset="0"/>
                <a:cs typeface="Times New Roman" panose="02020603050405020304" pitchFamily="18" charset="0"/>
              </a:rPr>
              <a:t>smoothie</a:t>
            </a:r>
            <a:r>
              <a:rPr lang="sk-SK" sz="975" dirty="0">
                <a:latin typeface="Comic Sans MS" panose="030F0702030302020204" pitchFamily="66" charset="0"/>
                <a:ea typeface="Calibri" panose="020F0502020204030204" pitchFamily="34" charset="0"/>
                <a:cs typeface="Times New Roman" panose="02020603050405020304" pitchFamily="18" charset="0"/>
              </a:rPr>
              <a:t> drinky pre </a:t>
            </a:r>
            <a:r>
              <a:rPr lang="sk-SK" sz="975" dirty="0" smtClean="0">
                <a:latin typeface="Comic Sans MS" panose="030F0702030302020204" pitchFamily="66" charset="0"/>
                <a:ea typeface="Calibri" panose="020F0502020204030204" pitchFamily="34" charset="0"/>
                <a:cs typeface="Times New Roman" panose="02020603050405020304" pitchFamily="18" charset="0"/>
              </a:rPr>
              <a:t>cvičencov </a:t>
            </a:r>
            <a:r>
              <a:rPr lang="sk-SK" sz="975" dirty="0">
                <a:latin typeface="Comic Sans MS" panose="030F0702030302020204" pitchFamily="66" charset="0"/>
                <a:ea typeface="Calibri" panose="020F0502020204030204" pitchFamily="34" charset="0"/>
                <a:cs typeface="Times New Roman" panose="02020603050405020304" pitchFamily="18" charset="0"/>
              </a:rPr>
              <a:t>v našom školskom </a:t>
            </a:r>
            <a:r>
              <a:rPr lang="sk-SK" sz="975" dirty="0" err="1">
                <a:latin typeface="Comic Sans MS" panose="030F0702030302020204" pitchFamily="66" charset="0"/>
                <a:ea typeface="Calibri" panose="020F0502020204030204" pitchFamily="34" charset="0"/>
                <a:cs typeface="Times New Roman" panose="02020603050405020304" pitchFamily="18" charset="0"/>
              </a:rPr>
              <a:t>fittness</a:t>
            </a:r>
            <a:r>
              <a:rPr lang="sk-SK" sz="975" dirty="0">
                <a:latin typeface="Comic Sans MS" panose="030F0702030302020204" pitchFamily="66" charset="0"/>
                <a:ea typeface="Calibri" panose="020F0502020204030204" pitchFamily="34" charset="0"/>
                <a:cs typeface="Times New Roman" panose="02020603050405020304" pitchFamily="18" charset="0"/>
              </a:rPr>
              <a:t> centre. Porota nás zaradila do strieborného pásma, čo považujeme za pekný úspech, lebo  súťažilo </a:t>
            </a:r>
            <a:r>
              <a:rPr lang="sk-SK" sz="975" dirty="0" smtClean="0">
                <a:latin typeface="Comic Sans MS" panose="030F0702030302020204" pitchFamily="66" charset="0"/>
                <a:ea typeface="Calibri" panose="020F0502020204030204" pitchFamily="34" charset="0"/>
                <a:cs typeface="Times New Roman" panose="02020603050405020304" pitchFamily="18" charset="0"/>
              </a:rPr>
              <a:t>takmer 400 </a:t>
            </a:r>
            <a:r>
              <a:rPr lang="sk-SK" sz="975" dirty="0">
                <a:latin typeface="Comic Sans MS" panose="030F0702030302020204" pitchFamily="66" charset="0"/>
                <a:ea typeface="Calibri" panose="020F0502020204030204" pitchFamily="34" charset="0"/>
                <a:cs typeface="Times New Roman" panose="02020603050405020304" pitchFamily="18" charset="0"/>
              </a:rPr>
              <a:t>škôl z celého Slovenska.</a:t>
            </a:r>
            <a:endParaRPr lang="sk-SK" sz="975" dirty="0">
              <a:latin typeface="Comic Sans MS" panose="030F0702030302020204" pitchFamily="66" charset="0"/>
            </a:endParaRPr>
          </a:p>
        </p:txBody>
      </p:sp>
      <p:pic>
        <p:nvPicPr>
          <p:cNvPr id="9" name="Obrázok 8"/>
          <p:cNvPicPr>
            <a:picLocks noChangeAspect="1"/>
          </p:cNvPicPr>
          <p:nvPr/>
        </p:nvPicPr>
        <p:blipFill rotWithShape="1">
          <a:blip r:embed="rId2"/>
          <a:srcRect l="7896" t="707" r="20990" b="6217"/>
          <a:stretch/>
        </p:blipFill>
        <p:spPr>
          <a:xfrm>
            <a:off x="8715087" y="2129437"/>
            <a:ext cx="916662" cy="978468"/>
          </a:xfrm>
          <a:prstGeom prst="rect">
            <a:avLst/>
          </a:prstGeom>
          <a:ln>
            <a:solidFill>
              <a:srgbClr val="FF3399"/>
            </a:solidFill>
          </a:ln>
        </p:spPr>
      </p:pic>
      <p:pic>
        <p:nvPicPr>
          <p:cNvPr id="10" name="Obrázok 9"/>
          <p:cNvPicPr>
            <a:picLocks noChangeAspect="1"/>
          </p:cNvPicPr>
          <p:nvPr/>
        </p:nvPicPr>
        <p:blipFill rotWithShape="1">
          <a:blip r:embed="rId3"/>
          <a:srcRect l="6575" r="9880"/>
          <a:stretch/>
        </p:blipFill>
        <p:spPr>
          <a:xfrm>
            <a:off x="7603121" y="1809299"/>
            <a:ext cx="961465" cy="963744"/>
          </a:xfrm>
          <a:prstGeom prst="rect">
            <a:avLst/>
          </a:prstGeom>
          <a:ln>
            <a:solidFill>
              <a:srgbClr val="FF3399"/>
            </a:solidFill>
          </a:ln>
        </p:spPr>
      </p:pic>
      <p:pic>
        <p:nvPicPr>
          <p:cNvPr id="11" name="Obrázok 10"/>
          <p:cNvPicPr>
            <a:picLocks noChangeAspect="1"/>
          </p:cNvPicPr>
          <p:nvPr/>
        </p:nvPicPr>
        <p:blipFill rotWithShape="1">
          <a:blip r:embed="rId4"/>
          <a:srcRect l="7146" t="7294" r="7552" b="6825"/>
          <a:stretch/>
        </p:blipFill>
        <p:spPr>
          <a:xfrm>
            <a:off x="6524410" y="2130434"/>
            <a:ext cx="867985" cy="977471"/>
          </a:xfrm>
          <a:prstGeom prst="rect">
            <a:avLst/>
          </a:prstGeom>
          <a:ln>
            <a:solidFill>
              <a:srgbClr val="FF3399"/>
            </a:solidFill>
          </a:ln>
        </p:spPr>
      </p:pic>
      <p:pic>
        <p:nvPicPr>
          <p:cNvPr id="12" name="Obrázok 11"/>
          <p:cNvPicPr>
            <a:picLocks noChangeAspect="1"/>
          </p:cNvPicPr>
          <p:nvPr/>
        </p:nvPicPr>
        <p:blipFill>
          <a:blip r:embed="rId5"/>
          <a:stretch>
            <a:fillRect/>
          </a:stretch>
        </p:blipFill>
        <p:spPr>
          <a:xfrm>
            <a:off x="5097781" y="1913987"/>
            <a:ext cx="1206272" cy="870028"/>
          </a:xfrm>
          <a:prstGeom prst="rect">
            <a:avLst/>
          </a:prstGeom>
          <a:ln>
            <a:solidFill>
              <a:srgbClr val="FF3399"/>
            </a:solidFill>
          </a:ln>
        </p:spPr>
      </p:pic>
      <p:pic>
        <p:nvPicPr>
          <p:cNvPr id="13" name="Obrázok 12"/>
          <p:cNvPicPr>
            <a:picLocks noChangeAspect="1"/>
          </p:cNvPicPr>
          <p:nvPr/>
        </p:nvPicPr>
        <p:blipFill>
          <a:blip r:embed="rId6"/>
          <a:stretch>
            <a:fillRect/>
          </a:stretch>
        </p:blipFill>
        <p:spPr>
          <a:xfrm>
            <a:off x="8543100" y="3415825"/>
            <a:ext cx="1199169" cy="1164994"/>
          </a:xfrm>
          <a:prstGeom prst="rect">
            <a:avLst/>
          </a:prstGeom>
          <a:ln>
            <a:solidFill>
              <a:schemeClr val="accent1">
                <a:lumMod val="50000"/>
              </a:schemeClr>
            </a:solidFill>
          </a:ln>
        </p:spPr>
      </p:pic>
      <p:sp>
        <p:nvSpPr>
          <p:cNvPr id="14" name="Obdĺžnik 13"/>
          <p:cNvSpPr/>
          <p:nvPr/>
        </p:nvSpPr>
        <p:spPr>
          <a:xfrm>
            <a:off x="5156786" y="5304874"/>
            <a:ext cx="3558301" cy="842538"/>
          </a:xfrm>
          <a:prstGeom prst="rect">
            <a:avLst/>
          </a:prstGeom>
        </p:spPr>
        <p:txBody>
          <a:bodyPr wrap="square">
            <a:spAutoFit/>
          </a:bodyPr>
          <a:lstStyle/>
          <a:p>
            <a:pPr algn="just"/>
            <a:r>
              <a:rPr lang="sk-SK" sz="975" dirty="0">
                <a:latin typeface="Comic Sans MS" panose="030F0702030302020204" pitchFamily="66" charset="0"/>
                <a:ea typeface="Calibri" panose="020F0502020204030204" pitchFamily="34" charset="0"/>
                <a:cs typeface="Times New Roman" panose="02020603050405020304" pitchFamily="18" charset="0"/>
              </a:rPr>
              <a:t>Najprv zrána zavítal do školy „naozajstný“ Mikuláš a rozsvietil vianočný stromček vo vestibule. Potom jeho úlohu prevzali naši deviataci a v mikulášskom, čertovskom i anjelskom prestrojení rozdávali po triedach ohromné množstvo sladkých darčekov.</a:t>
            </a:r>
            <a:endParaRPr lang="sk-SK" sz="975" dirty="0">
              <a:latin typeface="Comic Sans MS" panose="030F0702030302020204" pitchFamily="66" charset="0"/>
            </a:endParaRPr>
          </a:p>
        </p:txBody>
      </p:sp>
      <p:pic>
        <p:nvPicPr>
          <p:cNvPr id="15" name="Obrázok 14"/>
          <p:cNvPicPr>
            <a:picLocks noChangeAspect="1"/>
          </p:cNvPicPr>
          <p:nvPr/>
        </p:nvPicPr>
        <p:blipFill rotWithShape="1">
          <a:blip r:embed="rId7" cstate="print">
            <a:extLst>
              <a:ext uri="{28A0092B-C50C-407E-A947-70E740481C1C}">
                <a14:useLocalDpi xmlns:a14="http://schemas.microsoft.com/office/drawing/2010/main" val="0"/>
              </a:ext>
            </a:extLst>
          </a:blip>
          <a:srcRect l="7948" t="16224" r="14725" b="9476"/>
          <a:stretch/>
        </p:blipFill>
        <p:spPr>
          <a:xfrm>
            <a:off x="8715087" y="5073475"/>
            <a:ext cx="1106041" cy="909245"/>
          </a:xfrm>
          <a:prstGeom prst="rect">
            <a:avLst/>
          </a:prstGeom>
          <a:ln>
            <a:solidFill>
              <a:srgbClr val="009999"/>
            </a:solidFill>
          </a:ln>
        </p:spPr>
      </p:pic>
      <p:sp>
        <p:nvSpPr>
          <p:cNvPr id="16" name="BlokTextu 15"/>
          <p:cNvSpPr txBox="1"/>
          <p:nvPr/>
        </p:nvSpPr>
        <p:spPr>
          <a:xfrm>
            <a:off x="7122500" y="57092"/>
            <a:ext cx="723551" cy="242374"/>
          </a:xfrm>
          <a:prstGeom prst="rect">
            <a:avLst/>
          </a:prstGeom>
          <a:noFill/>
        </p:spPr>
        <p:txBody>
          <a:bodyPr wrap="square" rtlCol="0">
            <a:spAutoFit/>
          </a:bodyPr>
          <a:lstStyle/>
          <a:p>
            <a:r>
              <a:rPr lang="sk-SK" sz="975" dirty="0"/>
              <a:t>- 7 -</a:t>
            </a:r>
          </a:p>
        </p:txBody>
      </p:sp>
      <p:sp>
        <p:nvSpPr>
          <p:cNvPr id="17" name="BlokTextu 16"/>
          <p:cNvSpPr txBox="1"/>
          <p:nvPr/>
        </p:nvSpPr>
        <p:spPr>
          <a:xfrm>
            <a:off x="2146679" y="126749"/>
            <a:ext cx="1016093" cy="242374"/>
          </a:xfrm>
          <a:prstGeom prst="rect">
            <a:avLst/>
          </a:prstGeom>
          <a:noFill/>
        </p:spPr>
        <p:txBody>
          <a:bodyPr wrap="square" rtlCol="0">
            <a:spAutoFit/>
          </a:bodyPr>
          <a:lstStyle/>
          <a:p>
            <a:r>
              <a:rPr lang="sk-SK" sz="975" dirty="0"/>
              <a:t>- 10 -</a:t>
            </a:r>
          </a:p>
        </p:txBody>
      </p:sp>
      <p:sp>
        <p:nvSpPr>
          <p:cNvPr id="18" name="Obdĺžnik 17"/>
          <p:cNvSpPr/>
          <p:nvPr/>
        </p:nvSpPr>
        <p:spPr>
          <a:xfrm>
            <a:off x="28390" y="847271"/>
            <a:ext cx="4858665" cy="5846472"/>
          </a:xfrm>
          <a:prstGeom prst="rect">
            <a:avLst/>
          </a:prstGeom>
        </p:spPr>
        <p:txBody>
          <a:bodyPr wrap="square">
            <a:spAutoFit/>
          </a:bodyPr>
          <a:lstStyle/>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Keď sa na nebi objaví ohnivá guľa Slnka a svojimi lúčmi pohladí zem, začína sa deň. A začína sa aj môj príbeh.  </a:t>
            </a:r>
            <a:endParaRPr lang="sk-SK" sz="105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Poznala som jedného človeka. Človeka, ktorý nikomu nechýbal,  ktorý vyjedal odpadky zo smetných košov, človeka, ktorý svojím výzorom  vzbudzoval  odpor, človeka, ktorý potreboval pomoc. </a:t>
            </a:r>
            <a:endParaRPr lang="sk-SK" sz="105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650"/>
              </a:spcAft>
            </a:pPr>
            <a:r>
              <a:rPr lang="sk-SK" sz="1050" dirty="0">
                <a:latin typeface="Times New Roman" panose="02020603050405020304" pitchFamily="18" charset="0"/>
                <a:ea typeface="Calibri" panose="020F0502020204030204" pitchFamily="34" charset="0"/>
                <a:cs typeface="Times New Roman" panose="02020603050405020304" pitchFamily="18" charset="0"/>
              </a:rPr>
              <a:t>        Ale poďme pekne od začiatku. Spomínaný muž sa volal pán Veselý. Bol mladý, pekný, ale hlavne to bol úspešný  podnikateľ, ktorému skutočne nič nechýbalo. Vždy bol oblečený podľa najnovšej módy, vozil sa na super autách, užíval si pestrý spoločenský život.  Niekedy dokázal byť poriadne nevľúdny a arogantný. Všetko a všetkých okomentoval, kritizoval a zosmiešňoval.  Asi aj toto bolo príčinou, že medzi „obyčajnými“ ľuďmi nebol veľmi obľúbený.  Čo však vedel náležite oceniť, bolo dobré chutné jedlo, ktoré –  ako hovoril – musí pohladiť maškrtný jazýček a lahodiť oku.   V reštauráciách bol známym gurmánom. Keď sa zjavil, čašníci to hneď hlásili kuchárom. Tí sa mali na pozore, pretože keď mu niečo nechutilo, bolo zle. Objednával si iba vyberané jedlá. Knedľu  so sviečkovou alebo rizoto by si vraj nikdy neobjednal.  Tvrdil, že by to hodil rovno do koša. To ešte nemohol tušiť, že sa raz v tých košoch bude prehrabávať. Čas plynul, doba sa menila a prišla chvíľa, keď sa mu pani Šťastena otočila chrbtom. Pán Veselý začal zanedbávať svoje povinnosti, strácal zákazky pre firmu, prepustil zamestnancov. Peniažky sa prestali sypať a vyvrcholilo to exekúciou. Zobrali mu krásny rozprávkový dom, luxusné autá a nakoniec už nebolo peňazí ani na jedlo. Zrazu sa z pána Veselého stal pán „Smutný“.  Nemal ani strechu nad hlavou, ani priateľov. A nemal čo jesť. Kúzlo dobrého jedla sa z jeho života úplne vytratilo.  Začal sa opíjať, aby ľahšie zabudol na svoje trápenie.    </a:t>
            </a:r>
            <a:r>
              <a:rPr lang="sk-SK" sz="1050" i="1" dirty="0">
                <a:latin typeface="Times New Roman" panose="02020603050405020304" pitchFamily="18" charset="0"/>
                <a:ea typeface="Calibri" panose="020F0502020204030204" pitchFamily="34" charset="0"/>
                <a:cs typeface="Times New Roman" panose="02020603050405020304" pitchFamily="18" charset="0"/>
              </a:rPr>
              <a:t>/pokračovanie na nasledujúcej strane/</a:t>
            </a:r>
            <a:endParaRPr lang="sk-SK" sz="1050"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19" name="Obdĺžnik 18"/>
          <p:cNvSpPr/>
          <p:nvPr/>
        </p:nvSpPr>
        <p:spPr>
          <a:xfrm>
            <a:off x="28391" y="356205"/>
            <a:ext cx="2276585" cy="261610"/>
          </a:xfrm>
          <a:prstGeom prst="rect">
            <a:avLst/>
          </a:prstGeom>
        </p:spPr>
        <p:txBody>
          <a:bodyPr wrap="none">
            <a:spAutoFit/>
          </a:bodyPr>
          <a:lstStyle/>
          <a:p>
            <a:r>
              <a:rPr lang="sk-SK" sz="1100" b="1" dirty="0"/>
              <a:t>Vlastná tvorba: Kúzlo dobrého jedla</a:t>
            </a:r>
          </a:p>
        </p:txBody>
      </p:sp>
    </p:spTree>
    <p:extLst>
      <p:ext uri="{BB962C8B-B14F-4D97-AF65-F5344CB8AC3E}">
        <p14:creationId xmlns:p14="http://schemas.microsoft.com/office/powerpoint/2010/main" val="1913790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3000"/>
            <a:lum/>
          </a:blip>
          <a:srcRect/>
          <a:stretch>
            <a:fillRect t="-84000" b="-84000"/>
          </a:stretch>
        </a:blipFill>
        <a:effectLst/>
      </p:bgPr>
    </p:bg>
    <p:spTree>
      <p:nvGrpSpPr>
        <p:cNvPr id="1" name=""/>
        <p:cNvGrpSpPr/>
        <p:nvPr/>
      </p:nvGrpSpPr>
      <p:grpSpPr>
        <a:xfrm>
          <a:off x="0" y="0"/>
          <a:ext cx="0" cy="0"/>
          <a:chOff x="0" y="0"/>
          <a:chExt cx="0" cy="0"/>
        </a:xfrm>
      </p:grpSpPr>
      <p:sp>
        <p:nvSpPr>
          <p:cNvPr id="2" name="BlokTextu 1"/>
          <p:cNvSpPr txBox="1"/>
          <p:nvPr/>
        </p:nvSpPr>
        <p:spPr>
          <a:xfrm>
            <a:off x="2248380" y="631517"/>
            <a:ext cx="5661488" cy="917624"/>
          </a:xfrm>
          <a:prstGeom prst="rect">
            <a:avLst/>
          </a:prstGeom>
          <a:noFill/>
        </p:spPr>
        <p:txBody>
          <a:bodyPr wrap="square" rtlCol="0">
            <a:spAutoFit/>
          </a:bodyPr>
          <a:lstStyle/>
          <a:p>
            <a:r>
              <a:rPr lang="sk-SK" sz="5363" dirty="0">
                <a:solidFill>
                  <a:srgbClr val="D60093"/>
                </a:solidFill>
                <a:latin typeface="Harrington" panose="04040505050A02020702" pitchFamily="82" charset="0"/>
              </a:rPr>
              <a:t>Vinšujeme vám...</a:t>
            </a:r>
          </a:p>
        </p:txBody>
      </p:sp>
      <p:pic>
        <p:nvPicPr>
          <p:cNvPr id="3" name="Obrázok 2"/>
          <p:cNvPicPr>
            <a:picLocks noChangeAspect="1"/>
          </p:cNvPicPr>
          <p:nvPr/>
        </p:nvPicPr>
        <p:blipFill rotWithShape="1">
          <a:blip r:embed="rId3"/>
          <a:srcRect t="22788" b="23861"/>
          <a:stretch/>
        </p:blipFill>
        <p:spPr>
          <a:xfrm>
            <a:off x="2027794" y="1847857"/>
            <a:ext cx="5737696" cy="2295848"/>
          </a:xfrm>
          <a:prstGeom prst="rect">
            <a:avLst/>
          </a:prstGeom>
          <a:ln w="38100">
            <a:solidFill>
              <a:srgbClr val="CC3399"/>
            </a:solidFill>
          </a:ln>
        </p:spPr>
      </p:pic>
      <p:sp>
        <p:nvSpPr>
          <p:cNvPr id="4" name="BlokTextu 3"/>
          <p:cNvSpPr txBox="1"/>
          <p:nvPr/>
        </p:nvSpPr>
        <p:spPr>
          <a:xfrm>
            <a:off x="2539686" y="58288"/>
            <a:ext cx="518881" cy="242374"/>
          </a:xfrm>
          <a:prstGeom prst="rect">
            <a:avLst/>
          </a:prstGeom>
          <a:noFill/>
        </p:spPr>
        <p:txBody>
          <a:bodyPr wrap="square" rtlCol="0">
            <a:spAutoFit/>
          </a:bodyPr>
          <a:lstStyle/>
          <a:p>
            <a:r>
              <a:rPr lang="sk-SK" sz="975" dirty="0"/>
              <a:t>- 8 -</a:t>
            </a:r>
          </a:p>
        </p:txBody>
      </p:sp>
      <p:sp>
        <p:nvSpPr>
          <p:cNvPr id="5" name="BlokTextu 4"/>
          <p:cNvSpPr txBox="1"/>
          <p:nvPr/>
        </p:nvSpPr>
        <p:spPr>
          <a:xfrm>
            <a:off x="6913646" y="58512"/>
            <a:ext cx="851844" cy="242374"/>
          </a:xfrm>
          <a:prstGeom prst="rect">
            <a:avLst/>
          </a:prstGeom>
          <a:noFill/>
        </p:spPr>
        <p:txBody>
          <a:bodyPr wrap="square" rtlCol="0">
            <a:spAutoFit/>
          </a:bodyPr>
          <a:lstStyle/>
          <a:p>
            <a:r>
              <a:rPr lang="sk-SK" sz="975" dirty="0"/>
              <a:t>- 9 -</a:t>
            </a:r>
          </a:p>
        </p:txBody>
      </p:sp>
      <p:sp>
        <p:nvSpPr>
          <p:cNvPr id="6" name="BlokTextu 5"/>
          <p:cNvSpPr txBox="1"/>
          <p:nvPr/>
        </p:nvSpPr>
        <p:spPr>
          <a:xfrm>
            <a:off x="168690" y="4442422"/>
            <a:ext cx="4910435" cy="992836"/>
          </a:xfrm>
          <a:prstGeom prst="rect">
            <a:avLst/>
          </a:prstGeom>
          <a:noFill/>
        </p:spPr>
        <p:txBody>
          <a:bodyPr wrap="square" rtlCol="0">
            <a:spAutoFit/>
          </a:bodyPr>
          <a:lstStyle/>
          <a:p>
            <a:pPr algn="ctr"/>
            <a:r>
              <a:rPr lang="sk-SK" sz="1463" dirty="0">
                <a:latin typeface="Georgia" panose="02040502050405020303" pitchFamily="18" charset="0"/>
              </a:rPr>
              <a:t>Mrazivé ticho, všade biely sneh,</a:t>
            </a:r>
          </a:p>
          <a:p>
            <a:pPr algn="ctr"/>
            <a:r>
              <a:rPr lang="sk-SK" sz="1463" dirty="0">
                <a:latin typeface="Georgia" panose="02040502050405020303" pitchFamily="18" charset="0"/>
              </a:rPr>
              <a:t>čarovný pokoj a nebo plné hviezd.</a:t>
            </a:r>
          </a:p>
          <a:p>
            <a:pPr algn="ctr"/>
            <a:r>
              <a:rPr lang="sk-SK" sz="1463" dirty="0">
                <a:latin typeface="Georgia" panose="02040502050405020303" pitchFamily="18" charset="0"/>
              </a:rPr>
              <a:t>Je tu čas vianočný, keď sa stromček ligoce,</a:t>
            </a:r>
          </a:p>
          <a:p>
            <a:pPr algn="ctr"/>
            <a:r>
              <a:rPr lang="sk-SK" sz="1463" dirty="0">
                <a:latin typeface="Georgia" panose="02040502050405020303" pitchFamily="18" charset="0"/>
              </a:rPr>
              <a:t>prajeme zo srdca prekrásne VIANOCE.</a:t>
            </a:r>
          </a:p>
        </p:txBody>
      </p:sp>
      <p:sp>
        <p:nvSpPr>
          <p:cNvPr id="7" name="BlokTextu 6"/>
          <p:cNvSpPr txBox="1"/>
          <p:nvPr/>
        </p:nvSpPr>
        <p:spPr>
          <a:xfrm>
            <a:off x="5079124" y="4442422"/>
            <a:ext cx="4689872" cy="992836"/>
          </a:xfrm>
          <a:prstGeom prst="rect">
            <a:avLst/>
          </a:prstGeom>
          <a:noFill/>
        </p:spPr>
        <p:txBody>
          <a:bodyPr wrap="square" rtlCol="0">
            <a:spAutoFit/>
          </a:bodyPr>
          <a:lstStyle/>
          <a:p>
            <a:pPr algn="ctr"/>
            <a:r>
              <a:rPr lang="sk-SK" sz="1463" dirty="0">
                <a:latin typeface="Georgia" panose="02040502050405020303" pitchFamily="18" charset="0"/>
              </a:rPr>
              <a:t>Veľa darčekov, čo srdce pohladia,</a:t>
            </a:r>
          </a:p>
          <a:p>
            <a:pPr algn="ctr"/>
            <a:r>
              <a:rPr lang="sk-SK" sz="1463" dirty="0">
                <a:latin typeface="Georgia" panose="02040502050405020303" pitchFamily="18" charset="0"/>
              </a:rPr>
              <a:t>rodinu, priateľov, čo nikdy nezradia.</a:t>
            </a:r>
          </a:p>
          <a:p>
            <a:pPr algn="ctr"/>
            <a:r>
              <a:rPr lang="sk-SK" sz="1463" dirty="0">
                <a:latin typeface="Georgia" panose="02040502050405020303" pitchFamily="18" charset="0"/>
              </a:rPr>
              <a:t>K bohatstvu krôčik, ku šťastiu skok,</a:t>
            </a:r>
          </a:p>
          <a:p>
            <a:pPr algn="ctr"/>
            <a:r>
              <a:rPr lang="sk-SK" sz="1463" dirty="0">
                <a:latin typeface="Georgia" panose="02040502050405020303" pitchFamily="18" charset="0"/>
              </a:rPr>
              <a:t>prekrásne VIANOCE a šťastný NOVÝ ROK!</a:t>
            </a:r>
          </a:p>
        </p:txBody>
      </p:sp>
      <p:sp>
        <p:nvSpPr>
          <p:cNvPr id="9" name="BlokTextu 8"/>
          <p:cNvSpPr txBox="1"/>
          <p:nvPr/>
        </p:nvSpPr>
        <p:spPr>
          <a:xfrm>
            <a:off x="679467" y="5766113"/>
            <a:ext cx="8799314" cy="342401"/>
          </a:xfrm>
          <a:prstGeom prst="rect">
            <a:avLst/>
          </a:prstGeom>
          <a:noFill/>
        </p:spPr>
        <p:txBody>
          <a:bodyPr wrap="square" rtlCol="0">
            <a:spAutoFit/>
          </a:bodyPr>
          <a:lstStyle/>
          <a:p>
            <a:r>
              <a:rPr lang="sk-SK" sz="1625" b="1" dirty="0">
                <a:solidFill>
                  <a:srgbClr val="7030A0"/>
                </a:solidFill>
              </a:rPr>
              <a:t>Požehnané Vianoce a úspešný rok 2019 želá pedagogický zbor ZŠ Komenského v Medzilaborciach</a:t>
            </a:r>
          </a:p>
        </p:txBody>
      </p:sp>
    </p:spTree>
    <p:extLst>
      <p:ext uri="{BB962C8B-B14F-4D97-AF65-F5344CB8AC3E}">
        <p14:creationId xmlns:p14="http://schemas.microsoft.com/office/powerpoint/2010/main" val="3608939786"/>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906</TotalTime>
  <Words>2424</Words>
  <Application>Microsoft Office PowerPoint</Application>
  <PresentationFormat>A4 (210 x 297 mm)</PresentationFormat>
  <Paragraphs>162</Paragraphs>
  <Slides>8</Slides>
  <Notes>0</Notes>
  <HiddenSlides>0</HiddenSlides>
  <MMClips>0</MMClips>
  <ScaleCrop>false</ScaleCrop>
  <HeadingPairs>
    <vt:vector size="6" baseType="variant">
      <vt:variant>
        <vt:lpstr>Použité písma</vt:lpstr>
      </vt:variant>
      <vt:variant>
        <vt:i4>13</vt:i4>
      </vt:variant>
      <vt:variant>
        <vt:lpstr>Motív</vt:lpstr>
      </vt:variant>
      <vt:variant>
        <vt:i4>1</vt:i4>
      </vt:variant>
      <vt:variant>
        <vt:lpstr>Nadpisy snímok</vt:lpstr>
      </vt:variant>
      <vt:variant>
        <vt:i4>8</vt:i4>
      </vt:variant>
    </vt:vector>
  </HeadingPairs>
  <TitlesOfParts>
    <vt:vector size="22" baseType="lpstr">
      <vt:lpstr>Agency FB</vt:lpstr>
      <vt:lpstr>Arial</vt:lpstr>
      <vt:lpstr>Arial Narrow</vt:lpstr>
      <vt:lpstr>Bahnschrift SemiBold</vt:lpstr>
      <vt:lpstr>Berlin Sans FB</vt:lpstr>
      <vt:lpstr>Calibri</vt:lpstr>
      <vt:lpstr>Calibri Light</vt:lpstr>
      <vt:lpstr>Comic Sans MS</vt:lpstr>
      <vt:lpstr>Georgia</vt:lpstr>
      <vt:lpstr>Goudy Old Style</vt:lpstr>
      <vt:lpstr>Harrington</vt:lpstr>
      <vt:lpstr>Times New Roman</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Titulná stránka</dc:title>
  <dc:creator>Hrisenko</dc:creator>
  <cp:lastModifiedBy>Hrisenko</cp:lastModifiedBy>
  <cp:revision>131</cp:revision>
  <dcterms:created xsi:type="dcterms:W3CDTF">2018-11-29T18:18:44Z</dcterms:created>
  <dcterms:modified xsi:type="dcterms:W3CDTF">2018-12-13T11:38:55Z</dcterms:modified>
</cp:coreProperties>
</file>